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7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514" r:id="rId171"/>
    <p:sldId id="515" r:id="rId172"/>
    <p:sldId id="516" r:id="rId173"/>
    <p:sldId id="525" r:id="rId174"/>
    <p:sldId id="517" r:id="rId175"/>
    <p:sldId id="529" r:id="rId176"/>
    <p:sldId id="530" r:id="rId177"/>
    <p:sldId id="531" r:id="rId178"/>
    <p:sldId id="528" r:id="rId179"/>
    <p:sldId id="518" r:id="rId180"/>
    <p:sldId id="519" r:id="rId181"/>
    <p:sldId id="520" r:id="rId182"/>
    <p:sldId id="521" r:id="rId183"/>
    <p:sldId id="522" r:id="rId184"/>
    <p:sldId id="524" r:id="rId185"/>
    <p:sldId id="532" r:id="rId186"/>
    <p:sldId id="533" r:id="rId187"/>
    <p:sldId id="534" r:id="rId188"/>
    <p:sldId id="535" r:id="rId189"/>
    <p:sldId id="536" r:id="rId190"/>
    <p:sldId id="539" r:id="rId191"/>
    <p:sldId id="376" r:id="rId192"/>
    <p:sldId id="509" r:id="rId193"/>
    <p:sldId id="377" r:id="rId194"/>
    <p:sldId id="378" r:id="rId195"/>
    <p:sldId id="510" r:id="rId196"/>
    <p:sldId id="379" r:id="rId197"/>
    <p:sldId id="380" r:id="rId198"/>
    <p:sldId id="335" r:id="rId199"/>
    <p:sldId id="336" r:id="rId200"/>
    <p:sldId id="526" r:id="rId201"/>
    <p:sldId id="527" r:id="rId202"/>
    <p:sldId id="540" r:id="rId203"/>
    <p:sldId id="541" r:id="rId204"/>
    <p:sldId id="542" r:id="rId205"/>
    <p:sldId id="345" r:id="rId2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FF"/>
    <a:srgbClr val="009900"/>
    <a:srgbClr val="767171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0379" autoAdjust="0"/>
  </p:normalViewPr>
  <p:slideViewPr>
    <p:cSldViewPr snapToGrid="0">
      <p:cViewPr>
        <p:scale>
          <a:sx n="75" d="100"/>
          <a:sy n="75" d="100"/>
        </p:scale>
        <p:origin x="-256" y="-9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5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8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0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https://www.geeksforgeeks.org/convex-hull-using-jarvis-algorithm-or-wrapping/</a:t>
            </a:r>
            <a:br>
              <a:rPr lang="en-US" altLang="ko-KR" dirty="0"/>
            </a:br>
            <a:r>
              <a:rPr lang="en-US" altLang="ko-KR" dirty="0"/>
              <a:t>https://ide.geeksforgeeks.org/DJv3OTRcgJ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2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8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https://www.geeksforgeeks.org/quickhull-algorithm-convex-hull/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9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https://www.geeksforgeeks.org/median-of-two-sorted-arrays-of-different-sizes/</a:t>
            </a:r>
          </a:p>
          <a:p>
            <a:r>
              <a:rPr lang="en-US" altLang="ko-KR" dirty="0"/>
              <a:t>https://takeuforward.org/data-structure/median-of-two-sorted-arrays-of-different-sizes/</a:t>
            </a:r>
          </a:p>
          <a:p>
            <a:r>
              <a:rPr lang="en-US" altLang="ko-KR" dirty="0"/>
              <a:t>https://www.youtube.com/watch?v=LPFhl65R7ww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7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https://www.geeksforgeeks.org/the-skyline-problem-using-divide-and-conquer-algorithm/</a:t>
            </a:r>
          </a:p>
          <a:p>
            <a:r>
              <a:rPr lang="en-US" altLang="ko-KR"/>
              <a:t>https://www.geeksforgeeks.org/the-skyline-problem-set-2/</a:t>
            </a:r>
            <a:endParaRPr lang="en-US" altLang="ko-KR" dirty="0"/>
          </a:p>
          <a:p>
            <a:r>
              <a:rPr lang="en-US" altLang="ko-KR" dirty="0"/>
              <a:t>https://www.youtube.com/watch?v=GSBLe8cKu0s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55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64404"/>
              </p:ext>
            </p:extLst>
          </p:nvPr>
        </p:nvGraphicFramePr>
        <p:xfrm>
          <a:off x="125130" y="868119"/>
          <a:ext cx="1155268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68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and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더 작고 관리하기 쉬운 부분으로 나누고 각 부분을 개별적으로 해결한 다음 결합하여 원래 문제를 해결하는 전략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하위 문제가 필요함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분할 정복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동일한 하위 문제를 여러 번 평가하지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Divide: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문제를 하위 문제로 나누는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Conquer: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해결될 때까지 재귀적으로 호출하여 하위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문제를 결합해 최종 솔루션 획득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Quick Sort, Merge Sort, Closest Pair of Points, Strassen’s Algorithm, Cooley-Tukey Fast Fourier Transform, Karatsuba algorithm for Fast Multiplication,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Median Finding, Min &amp; Max Finding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처리를 보장하면서 병렬로 문제 해결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캐시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oblivious),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복잡성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반올림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(roundoff)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차선책 솔루션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Decrease &amp;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데이터의 크기를 줄여 문제를 해결하는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&amp; conquer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문제를 하위 문제로 분할한다는 점은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search, min &amp; max finding, closest pair of points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문제가 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인스턴스에 대한 솔루션 시작하여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constant: insertion sort, DFS, BFS, Topological sort, Permutation,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 factor: Binary search,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russian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peasant multiplication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variable size: Computing median and selection problem, Interpolation search, Euclid’s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Intro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9559"/>
              </p:ext>
            </p:extLst>
          </p:nvPr>
        </p:nvGraphicFramePr>
        <p:xfrm>
          <a:off x="125130" y="868119"/>
          <a:ext cx="1197483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 Theorem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 분석에서 발생하는 재발 관계를 해결하는데 사용되는 도구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점근적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표기법으로 알고리즘의 실행 시간을 결정하는데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재발 관계에 항상 정확한 솔루션을 제공하지는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T(n) = a * T(n/b) + f(n) [a, b,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양의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문제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재귀에서 하위 문제의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(a&gt;= 1), n/b: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f(n):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외부에서 수행되는 작업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T(n) = a * T(n/b) +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 [ b&gt;1, k&gt;= 0, 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실수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a&gt;=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&gt;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[log(b)a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 &gt;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=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loglogn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&lt;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p&gt;=0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- T(n) = T(n/2) +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1, b= 2, k =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(log n)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Merge Sort - T(n) = 2T(n/2) +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2, b= 2, k=1,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2,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Master Theorem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95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457"/>
              </p:ext>
            </p:extLst>
          </p:nvPr>
        </p:nvGraphicFramePr>
        <p:xfrm>
          <a:off x="125130" y="868119"/>
          <a:ext cx="90443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pow(x,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Recursion], O(log n) [Divide &amp; Conquer, pow], O(1) [Log2,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Exponent+Log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pow(x,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90200"/>
              </p:ext>
            </p:extLst>
          </p:nvPr>
        </p:nvGraphicFramePr>
        <p:xfrm>
          <a:off x="2103180" y="1634691"/>
          <a:ext cx="19910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36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6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F97F2F-DE09-F2E2-FA3C-601F8CDC2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732833"/>
              </p:ext>
            </p:extLst>
          </p:nvPr>
        </p:nvGraphicFramePr>
        <p:xfrm>
          <a:off x="4247658" y="1634691"/>
          <a:ext cx="3526155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9A2EFC-64B5-D3E1-87B0-DF654636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6131"/>
              </p:ext>
            </p:extLst>
          </p:nvPr>
        </p:nvGraphicFramePr>
        <p:xfrm>
          <a:off x="7927249" y="1634691"/>
          <a:ext cx="25292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B5F044-127B-462C-32BA-66764281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64967"/>
              </p:ext>
            </p:extLst>
          </p:nvPr>
        </p:nvGraphicFramePr>
        <p:xfrm>
          <a:off x="125130" y="3215464"/>
          <a:ext cx="32483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90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int n){// O(log |n|)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if((n &amp; 1) == 0)// must insert () for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opeartor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temp * temp /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22FD5B-B852-B960-CD26-12EB3396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76087"/>
              </p:ext>
            </p:extLst>
          </p:nvPr>
        </p:nvGraphicFramePr>
        <p:xfrm>
          <a:off x="8088265" y="3215464"/>
          <a:ext cx="178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4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Power_Log2(int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round(pow(2, log2(x)*n));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A531E-5E0D-4A58-E088-8900FCBC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84779"/>
              </p:ext>
            </p:extLst>
          </p:nvPr>
        </p:nvGraphicFramePr>
        <p:xfrm>
          <a:off x="9972178" y="3215464"/>
          <a:ext cx="19370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Power_ExpoLog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 *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 = round(res);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91A706-105F-487A-13F5-425FEA1E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0942"/>
              </p:ext>
            </p:extLst>
          </p:nvPr>
        </p:nvGraphicFramePr>
        <p:xfrm>
          <a:off x="3475892" y="3215464"/>
          <a:ext cx="20180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9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Power_InBuilt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pow(x,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42422A-10E9-CEFE-723F-4CC301AA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45577"/>
              </p:ext>
            </p:extLst>
          </p:nvPr>
        </p:nvGraphicFramePr>
        <p:xfrm>
          <a:off x="5596341" y="3215464"/>
          <a:ext cx="23895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5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Power_BinaryOperator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x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86DD99-6FA5-1C50-9D91-617A8C4E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433"/>
              </p:ext>
            </p:extLst>
          </p:nvPr>
        </p:nvGraphicFramePr>
        <p:xfrm>
          <a:off x="133327" y="1634691"/>
          <a:ext cx="1816418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1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pow 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6148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00235"/>
              </p:ext>
            </p:extLst>
          </p:nvPr>
        </p:nvGraphicFramePr>
        <p:xfrm>
          <a:off x="125130" y="868119"/>
          <a:ext cx="50873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3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Karatsuba Algorithm for Fast Multiplication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두 문자열의 곱을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영역으로 분할한 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1.59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1-bit Full Adder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B, C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(carry) 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S(sum) = A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Cin,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AB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 ripple carry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입력으로 받음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4381"/>
              </p:ext>
            </p:extLst>
          </p:nvPr>
        </p:nvGraphicFramePr>
        <p:xfrm>
          <a:off x="5358029" y="875324"/>
          <a:ext cx="57042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Ripple Carry Adder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=len-1;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--){// from 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sum = first ^ second ^ carry + '0';// Sum = A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Carry (2bit adder), +'0' is used for converting integer to ASCII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carry = (first &amp; second) | (second &amp; carry) | (first &amp; carry);//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A*B + A*Cin + B*Cin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(s1[0]-'0') * (s2[0]-'0');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2^(n/2)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X]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2^(n.2)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Y]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left = floor(n/2), right = ceil(n/2) [if n is odd, left &lt; right]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XY = 2^(2ceil(n/2))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+ 2^(ceil(n/2)) * [(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n/2;// auto floor()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n-l;// remainder / ceil()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p3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));//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p1 * (1&lt;&lt;(2*r)) + (p3-p1-p2) * (1&lt;&lt;r) +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817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DEF20-EE5A-D53B-CD1E-F9FEA1329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29195"/>
              </p:ext>
            </p:extLst>
          </p:nvPr>
        </p:nvGraphicFramePr>
        <p:xfrm>
          <a:off x="89407" y="868118"/>
          <a:ext cx="10794683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646805">
                  <a:extLst>
                    <a:ext uri="{9D8B030D-6E8A-4147-A177-3AD203B41FA5}">
                      <a16:colId xmlns:a16="http://schemas.microsoft.com/office/drawing/2014/main" val="3561499016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103320950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3075328344"/>
                    </a:ext>
                  </a:extLst>
                </a:gridCol>
              </a:tblGrid>
              <a:tr h="1421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sum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&lt;s2.length();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digit = 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if(digit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shift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s2.size()-(i+1));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s1.size()-1, j = s2.size()-1;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|| j &gt;= 0 || s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&gt;=0) ?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(j&gt;=0) ? s2[j]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char(s % 2 + '0')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"Binary: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pow(2,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()-1-i);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"Decimal: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Karatsuba{//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sum = (first ^ second ^ carry)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carry = (first &amp; second) | (second &amp; carry) | (first &amp; carry);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Multiply(string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(s2[0]-'0' == 1) &amp;&amp; (s1[0]-'0' == 1) ? "1" :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n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 = n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p1 = Multiply(xl,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p2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p3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2*(n-n/2)), p2),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p2)), n-(n/2)));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num = n %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stringstream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ss &lt;&lt;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ss.str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 - (s2[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if(diff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j=i-1;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s1[j] = (s1[j]-'0'-1) % 10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if(s1[j] !=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(diff+2)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"1100";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"1010";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classic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(classic);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Karatsuba obj2;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kara = obj2.Multiply(s1,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(kara);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27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52791"/>
              </p:ext>
            </p:extLst>
          </p:nvPr>
        </p:nvGraphicFramePr>
        <p:xfrm>
          <a:off x="125130" y="868119"/>
          <a:ext cx="973321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2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주어진 점 세트를 포함하는 가장 작은 볼록 다각형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점들이 있으면 가장 바깥쪽 점들을 이어 테두리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중요성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윤곽선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[Convex Hull]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D42DA01-F709-5A56-1B2B-70ECC09DD0E5}"/>
              </a:ext>
            </a:extLst>
          </p:cNvPr>
          <p:cNvGrpSpPr/>
          <p:nvPr/>
        </p:nvGrpSpPr>
        <p:grpSpPr>
          <a:xfrm>
            <a:off x="4325302" y="2459438"/>
            <a:ext cx="2983570" cy="2143184"/>
            <a:chOff x="4325302" y="2459438"/>
            <a:chExt cx="2983570" cy="214318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A2FD9-4D68-332C-1C2E-4C232C7D7A1F}"/>
                </a:ext>
              </a:extLst>
            </p:cNvPr>
            <p:cNvSpPr/>
            <p:nvPr/>
          </p:nvSpPr>
          <p:spPr>
            <a:xfrm>
              <a:off x="4647625" y="3930383"/>
              <a:ext cx="159646" cy="1596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BF39F0-4FE7-0695-1372-960E2A2B0B96}"/>
                </a:ext>
              </a:extLst>
            </p:cNvPr>
            <p:cNvSpPr/>
            <p:nvPr/>
          </p:nvSpPr>
          <p:spPr>
            <a:xfrm>
              <a:off x="5931587" y="3494640"/>
              <a:ext cx="159646" cy="1596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61E636-0FE5-0AC7-41F1-1F1A5B72902E}"/>
                </a:ext>
              </a:extLst>
            </p:cNvPr>
            <p:cNvSpPr/>
            <p:nvPr/>
          </p:nvSpPr>
          <p:spPr>
            <a:xfrm>
              <a:off x="6597000" y="2681575"/>
              <a:ext cx="159646" cy="15964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82797-AF0D-AD57-CD64-D396C25AC0AE}"/>
                </a:ext>
              </a:extLst>
            </p:cNvPr>
            <p:cNvSpPr txBox="1"/>
            <p:nvPr/>
          </p:nvSpPr>
          <p:spPr>
            <a:xfrm>
              <a:off x="4325302" y="3705806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13083B-426C-3497-2179-94B34FA210A0}"/>
                </a:ext>
              </a:extLst>
            </p:cNvPr>
            <p:cNvSpPr txBox="1"/>
            <p:nvPr/>
          </p:nvSpPr>
          <p:spPr>
            <a:xfrm>
              <a:off x="5380316" y="328829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4F7C0-4E26-900A-7EEC-5E5D8BA68E44}"/>
                </a:ext>
              </a:extLst>
            </p:cNvPr>
            <p:cNvSpPr txBox="1"/>
            <p:nvPr/>
          </p:nvSpPr>
          <p:spPr>
            <a:xfrm>
              <a:off x="5951982" y="253335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7847CF8-A2A7-01B5-303B-8559FDEDDDB7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4807271" y="4010206"/>
              <a:ext cx="120413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1687005-3F5D-11A5-D015-0A9A8BA33B5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6011410" y="3654286"/>
              <a:ext cx="0" cy="3559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3C3F74-AF94-4063-1DEC-B453CE1A680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6676823" y="2841221"/>
              <a:ext cx="0" cy="7332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F8544D-C8DF-6645-8747-D627DC5F5C7C}"/>
                </a:ext>
              </a:extLst>
            </p:cNvPr>
            <p:cNvCxnSpPr>
              <a:stCxn id="22" idx="6"/>
            </p:cNvCxnSpPr>
            <p:nvPr/>
          </p:nvCxnSpPr>
          <p:spPr>
            <a:xfrm>
              <a:off x="6091233" y="3574463"/>
              <a:ext cx="58559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CB13D0-AD67-FA1B-7887-297649BDF99C}"/>
                </a:ext>
              </a:extLst>
            </p:cNvPr>
            <p:cNvSpPr txBox="1"/>
            <p:nvPr/>
          </p:nvSpPr>
          <p:spPr>
            <a:xfrm>
              <a:off x="5092551" y="4014843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4E6B5-A282-F448-2375-3190DB319C0A}"/>
                </a:ext>
              </a:extLst>
            </p:cNvPr>
            <p:cNvSpPr txBox="1"/>
            <p:nvPr/>
          </p:nvSpPr>
          <p:spPr>
            <a:xfrm>
              <a:off x="5880625" y="3788756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A0189C-4872-CA76-3029-93C82130FF09}"/>
                </a:ext>
              </a:extLst>
            </p:cNvPr>
            <p:cNvSpPr txBox="1"/>
            <p:nvPr/>
          </p:nvSpPr>
          <p:spPr>
            <a:xfrm>
              <a:off x="5968249" y="3385557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FFA9D-1EAB-41CC-D33F-D4F6FBA1F57A}"/>
                </a:ext>
              </a:extLst>
            </p:cNvPr>
            <p:cNvSpPr txBox="1"/>
            <p:nvPr/>
          </p:nvSpPr>
          <p:spPr>
            <a:xfrm>
              <a:off x="6584031" y="3117468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D60A37-B749-EEE2-7025-811AB5A0B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448" y="3784309"/>
              <a:ext cx="664545" cy="228216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9C6DB56-5EFD-BC6F-57E9-AAAE2D99C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993" y="3568822"/>
              <a:ext cx="625750" cy="21489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488E4A0-5E34-706B-D35A-7B8B5078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162" y="3107713"/>
              <a:ext cx="384467" cy="46443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CB4A004-5CC9-A646-E637-0641C30F1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001" y="2764531"/>
              <a:ext cx="276279" cy="3337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98ED3D9-50B2-10E7-8500-18CB4B6F7F1A}"/>
                </a:ext>
              </a:extLst>
            </p:cNvPr>
            <p:cNvGrpSpPr/>
            <p:nvPr/>
          </p:nvGrpSpPr>
          <p:grpSpPr>
            <a:xfrm>
              <a:off x="4883989" y="3404864"/>
              <a:ext cx="724841" cy="349511"/>
              <a:chOff x="572119" y="3179578"/>
              <a:chExt cx="724841" cy="34951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A25E3-F28C-FD98-406A-DB4E6F13F7E9}"/>
                  </a:ext>
                </a:extLst>
              </p:cNvPr>
              <p:cNvSpPr txBox="1"/>
              <p:nvPr/>
            </p:nvSpPr>
            <p:spPr>
              <a:xfrm>
                <a:off x="572119" y="3367506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(x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-x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DE416-3F78-7C54-EFEC-2918CE9506AF}"/>
                  </a:ext>
                </a:extLst>
              </p:cNvPr>
              <p:cNvSpPr txBox="1"/>
              <p:nvPr/>
            </p:nvSpPr>
            <p:spPr>
              <a:xfrm>
                <a:off x="572119" y="317957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(y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-y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267A63C-A4A8-D18A-8A78-BDF1E528F0EC}"/>
                  </a:ext>
                </a:extLst>
              </p:cNvPr>
              <p:cNvCxnSpPr/>
              <p:nvPr/>
            </p:nvCxnSpPr>
            <p:spPr>
              <a:xfrm>
                <a:off x="717113" y="3367003"/>
                <a:ext cx="434852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E8EA5F5-32E4-4295-6A1A-9FB8DE325BE0}"/>
                </a:ext>
              </a:extLst>
            </p:cNvPr>
            <p:cNvGrpSpPr/>
            <p:nvPr/>
          </p:nvGrpSpPr>
          <p:grpSpPr>
            <a:xfrm>
              <a:off x="5764190" y="2824396"/>
              <a:ext cx="724841" cy="349511"/>
              <a:chOff x="1452320" y="2599110"/>
              <a:chExt cx="724841" cy="34951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713133-6AAB-ADD1-07FE-D8562F0BCDA0}"/>
                  </a:ext>
                </a:extLst>
              </p:cNvPr>
              <p:cNvSpPr txBox="1"/>
              <p:nvPr/>
            </p:nvSpPr>
            <p:spPr>
              <a:xfrm>
                <a:off x="1452320" y="278703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B24925-198D-5243-6C89-519C513B872E}"/>
                  </a:ext>
                </a:extLst>
              </p:cNvPr>
              <p:cNvSpPr txBox="1"/>
              <p:nvPr/>
            </p:nvSpPr>
            <p:spPr>
              <a:xfrm>
                <a:off x="1452320" y="2599110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FAB5E98-3B94-0B8A-789A-861D92F3C93A}"/>
                  </a:ext>
                </a:extLst>
              </p:cNvPr>
              <p:cNvCxnSpPr/>
              <p:nvPr/>
            </p:nvCxnSpPr>
            <p:spPr>
              <a:xfrm>
                <a:off x="1597314" y="2786535"/>
                <a:ext cx="43485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4347C7E-BA2B-19E1-2E19-5AFF46EE6494}"/>
                </a:ext>
              </a:extLst>
            </p:cNvPr>
            <p:cNvSpPr/>
            <p:nvPr/>
          </p:nvSpPr>
          <p:spPr>
            <a:xfrm>
              <a:off x="4325302" y="2459438"/>
              <a:ext cx="2983570" cy="2143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52D0BE-7A3C-45A9-6C9A-F0AB517F2944}"/>
                </a:ext>
              </a:extLst>
            </p:cNvPr>
            <p:cNvSpPr txBox="1"/>
            <p:nvPr/>
          </p:nvSpPr>
          <p:spPr>
            <a:xfrm>
              <a:off x="4542552" y="4263300"/>
              <a:ext cx="25490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3-points Orientation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8078DFE-311F-FF20-DD0B-70692F4D5EF0}"/>
              </a:ext>
            </a:extLst>
          </p:cNvPr>
          <p:cNvGrpSpPr/>
          <p:nvPr/>
        </p:nvGrpSpPr>
        <p:grpSpPr>
          <a:xfrm>
            <a:off x="4352486" y="5180359"/>
            <a:ext cx="5400597" cy="1414399"/>
            <a:chOff x="4356529" y="4724750"/>
            <a:chExt cx="5400597" cy="14143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FFB935E-6BFA-35D5-01AA-19030FF8C09E}"/>
                </a:ext>
              </a:extLst>
            </p:cNvPr>
            <p:cNvGrpSpPr/>
            <p:nvPr/>
          </p:nvGrpSpPr>
          <p:grpSpPr>
            <a:xfrm>
              <a:off x="4356529" y="4724750"/>
              <a:ext cx="1397884" cy="356407"/>
              <a:chOff x="210046" y="4561964"/>
              <a:chExt cx="1397884" cy="356407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A95E638-C8A8-AD1E-A5C7-6DF4090E2C78}"/>
                  </a:ext>
                </a:extLst>
              </p:cNvPr>
              <p:cNvGrpSpPr/>
              <p:nvPr/>
            </p:nvGrpSpPr>
            <p:grpSpPr>
              <a:xfrm>
                <a:off x="210046" y="4568860"/>
                <a:ext cx="724841" cy="349511"/>
                <a:chOff x="572119" y="3179578"/>
                <a:chExt cx="724841" cy="349511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462B9D-9A3D-0F18-557A-BF29798EDCB8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20EED5-D2CA-EFEE-E575-EE7D1A942712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E995B12-2605-1C26-569F-CCB503CBB835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FEA79F4-EC8D-83B0-27C1-05F34D59AC7F}"/>
                  </a:ext>
                </a:extLst>
              </p:cNvPr>
              <p:cNvGrpSpPr/>
              <p:nvPr/>
            </p:nvGrpSpPr>
            <p:grpSpPr>
              <a:xfrm>
                <a:off x="883089" y="4561964"/>
                <a:ext cx="724841" cy="349511"/>
                <a:chOff x="1452320" y="2599110"/>
                <a:chExt cx="724841" cy="349511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E77BDA-E10F-D9F2-D6D1-AD2998BD6037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B64D6E2-E141-D338-5B96-AD40DE82A343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F44A2EAE-E5C0-4932-D30C-ECE414386FC6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04D661-0222-9A2A-575F-A665227EC864}"/>
                  </a:ext>
                </a:extLst>
              </p:cNvPr>
              <p:cNvSpPr txBox="1"/>
              <p:nvPr/>
            </p:nvSpPr>
            <p:spPr>
              <a:xfrm>
                <a:off x="778157" y="4663248"/>
                <a:ext cx="262438" cy="18607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dirty="0">
                    <a:solidFill>
                      <a:schemeClr val="tx1"/>
                    </a:solidFill>
                  </a:rPr>
                  <a:t>=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3DACD31-8C66-224A-29CC-2CEEB1B1D7F1}"/>
                </a:ext>
              </a:extLst>
            </p:cNvPr>
            <p:cNvGrpSpPr/>
            <p:nvPr/>
          </p:nvGrpSpPr>
          <p:grpSpPr>
            <a:xfrm>
              <a:off x="4356529" y="5253746"/>
              <a:ext cx="1397884" cy="356407"/>
              <a:chOff x="215572" y="5093934"/>
              <a:chExt cx="1397884" cy="356407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9F50398-EEE5-9DBB-9385-AE1A7D25F875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9553004-957B-37F8-98C9-57D833AECCB0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4D6C27-88B4-90F5-6626-C4BE57B7F7E4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CB37C6DE-D09F-65FC-85DD-B704891481DD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6E3692-812F-7E09-8DDC-695CA79DA52D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510A22D-1966-0853-BA82-0BB934DD47E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0503D-3B15-886B-2661-BDC2C0B1700D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4FA522A-D509-7D63-E602-DC09B1E1E6EF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80D3A-183A-5011-169B-21ADE80B8BD1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&gt;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ABF04-A447-EABD-DBC3-3823157129CC}"/>
                </a:ext>
              </a:extLst>
            </p:cNvPr>
            <p:cNvGrpSpPr/>
            <p:nvPr/>
          </p:nvGrpSpPr>
          <p:grpSpPr>
            <a:xfrm>
              <a:off x="4356529" y="5782742"/>
              <a:ext cx="1397884" cy="356407"/>
              <a:chOff x="215572" y="5093934"/>
              <a:chExt cx="1397884" cy="356407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5844DA7-8E3C-A1D1-9CBA-BE352505BF58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5AD9649-D68B-4568-0B6F-066AE771EF94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ED6DD1-35D8-8BDB-3D75-EB21BA99E8A8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6594267-DC82-00A8-142D-47A10E58F9DA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DA65A1E-FCB8-00F8-6E72-72DEF5F99B06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66EA48-62A4-0F0A-2852-E0F5FFB3873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1238E1A-50BF-F682-3E7B-642F1941A0BC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1DB2E228-9168-E596-54D5-4DAF425EB501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F7BE14-9E47-0FB1-BCA4-09D84132C295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&lt;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FAF635-81EB-6F25-E075-D4C036C6B33C}"/>
                </a:ext>
              </a:extLst>
            </p:cNvPr>
            <p:cNvSpPr txBox="1"/>
            <p:nvPr/>
          </p:nvSpPr>
          <p:spPr>
            <a:xfrm>
              <a:off x="5685868" y="4860564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20585C-0DEE-C414-90C5-8ADDD255D3F0}"/>
                </a:ext>
              </a:extLst>
            </p:cNvPr>
            <p:cNvSpPr txBox="1"/>
            <p:nvPr/>
          </p:nvSpPr>
          <p:spPr>
            <a:xfrm>
              <a:off x="5685868" y="5360779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24331C3-BB6E-C6EF-AF8D-E918200CED25}"/>
                </a:ext>
              </a:extLst>
            </p:cNvPr>
            <p:cNvSpPr txBox="1"/>
            <p:nvPr/>
          </p:nvSpPr>
          <p:spPr>
            <a:xfrm>
              <a:off x="5685868" y="5876455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198E2E-C4B1-ACF6-EFA3-22FD2AECA1E3}"/>
                </a:ext>
              </a:extLst>
            </p:cNvPr>
            <p:cNvSpPr txBox="1"/>
            <p:nvPr/>
          </p:nvSpPr>
          <p:spPr>
            <a:xfrm>
              <a:off x="5968249" y="4846734"/>
              <a:ext cx="351540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Collinear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F4CB8DD-C9C5-E12F-B0AB-6B73C0FDB714}"/>
                </a:ext>
              </a:extLst>
            </p:cNvPr>
            <p:cNvSpPr txBox="1"/>
            <p:nvPr/>
          </p:nvSpPr>
          <p:spPr>
            <a:xfrm>
              <a:off x="5948306" y="5359939"/>
              <a:ext cx="363965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&gt;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044A7C-1708-F2D8-482E-952AD310CF97}"/>
                </a:ext>
              </a:extLst>
            </p:cNvPr>
            <p:cNvSpPr txBox="1"/>
            <p:nvPr/>
          </p:nvSpPr>
          <p:spPr>
            <a:xfrm>
              <a:off x="5948305" y="5884026"/>
              <a:ext cx="380882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&lt;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Counterclockwise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C7718BB6-B5C4-B36A-FA03-6AEBD74E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1" y="3609585"/>
            <a:ext cx="3744177" cy="1799872"/>
          </a:xfrm>
          <a:prstGeom prst="rect">
            <a:avLst/>
          </a:prstGeom>
        </p:spPr>
      </p:pic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0F748E88-ECC1-17D3-3D51-517368C33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2025"/>
              </p:ext>
            </p:extLst>
          </p:nvPr>
        </p:nvGraphicFramePr>
        <p:xfrm>
          <a:off x="8935552" y="2245828"/>
          <a:ext cx="31419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p1, Point p2, Point p3){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(p2.y - p1.y) * (p3.x - p2.x) - (p2.x - p1.x) * (p3.y - 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 0, 0 }, p2 = { 4, 4 }, p3 = { 1, 2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orientation(p1, p2, p3);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"Linear";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(o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"Clockwise";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CounterClockwise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37" name="TextBox 136">
            <a:extLst>
              <a:ext uri="{FF2B5EF4-FFF2-40B4-BE49-F238E27FC236}">
                <a16:creationId xmlns:a16="http://schemas.microsoft.com/office/drawing/2014/main" id="{37F67DF9-2385-B802-AAED-D21C9BED398D}"/>
              </a:ext>
            </a:extLst>
          </p:cNvPr>
          <p:cNvSpPr txBox="1"/>
          <p:nvPr/>
        </p:nvSpPr>
        <p:spPr>
          <a:xfrm>
            <a:off x="4352486" y="4897222"/>
            <a:ext cx="4769476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- 3-Points Orientation’s </a:t>
            </a:r>
            <a:r>
              <a:rPr lang="en-US" altLang="ko-KR" sz="1050" dirty="0">
                <a:solidFill>
                  <a:srgbClr val="FF0000"/>
                </a:solidFill>
              </a:rPr>
              <a:t>type is 3</a:t>
            </a:r>
            <a:r>
              <a:rPr lang="en-US" altLang="ko-KR" sz="1050" dirty="0">
                <a:solidFill>
                  <a:schemeClr val="tx1"/>
                </a:solidFill>
              </a:rPr>
              <a:t>(collinear, clockwise, counterclockwise)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21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5A3866-A538-EFD1-D0C6-93BE641B6E6B}"/>
              </a:ext>
            </a:extLst>
          </p:cNvPr>
          <p:cNvGrpSpPr/>
          <p:nvPr/>
        </p:nvGrpSpPr>
        <p:grpSpPr>
          <a:xfrm>
            <a:off x="304800" y="1035736"/>
            <a:ext cx="5951339" cy="4909315"/>
            <a:chOff x="6096000" y="866043"/>
            <a:chExt cx="5951339" cy="4909315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6B11514-FCF0-86EC-DC9B-7A1E3A24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2137" y="866043"/>
              <a:ext cx="4421313" cy="3213193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30F2A5F0-26D5-4EAD-E1A9-416DB64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8350" y="3973317"/>
              <a:ext cx="4343900" cy="10991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3B0E67-8958-FC08-3375-B423650A5C56}"/>
                </a:ext>
              </a:extLst>
            </p:cNvPr>
            <p:cNvSpPr txBox="1"/>
            <p:nvPr/>
          </p:nvSpPr>
          <p:spPr>
            <a:xfrm>
              <a:off x="7327406" y="5096225"/>
              <a:ext cx="3145787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Intersection of 2 Lines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FE341F-1D3C-03DC-313F-E73E58F3D33D}"/>
                </a:ext>
              </a:extLst>
            </p:cNvPr>
            <p:cNvSpPr txBox="1"/>
            <p:nvPr/>
          </p:nvSpPr>
          <p:spPr>
            <a:xfrm>
              <a:off x="6096000" y="5403558"/>
              <a:ext cx="595133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Generally, if 2 lines </a:t>
              </a:r>
              <a:r>
                <a:rPr lang="en-US" altLang="ko-KR" sz="1050" dirty="0">
                  <a:solidFill>
                    <a:srgbClr val="FF0000"/>
                  </a:solidFill>
                </a:rPr>
                <a:t>intersects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orientations are different </a:t>
              </a:r>
              <a:r>
                <a:rPr lang="en-US" altLang="ko-KR" sz="1050" dirty="0">
                  <a:solidFill>
                    <a:schemeClr val="tx1"/>
                  </a:solidFill>
                </a:rPr>
                <a:t>from one line to other line’s point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D25A4-C118-0EDF-21D8-9AE9F6CFA3C6}"/>
                </a:ext>
              </a:extLst>
            </p:cNvPr>
            <p:cNvSpPr txBox="1"/>
            <p:nvPr/>
          </p:nvSpPr>
          <p:spPr>
            <a:xfrm>
              <a:off x="6096000" y="5613775"/>
              <a:ext cx="5712440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if 2 lines are </a:t>
              </a:r>
              <a:r>
                <a:rPr lang="en-US" altLang="ko-KR" sz="1050" dirty="0">
                  <a:solidFill>
                    <a:srgbClr val="FF0000"/>
                  </a:solidFill>
                </a:rPr>
                <a:t>collinear and intersect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x-project and y-project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 of 2 lines </a:t>
              </a:r>
              <a:r>
                <a:rPr lang="en-US" altLang="ko-KR" sz="1050" dirty="0"/>
                <a:t>intersect</a:t>
              </a:r>
              <a:endParaRPr lang="ko-KR" altLang="en-US" sz="9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48064"/>
              </p:ext>
            </p:extLst>
          </p:nvPr>
        </p:nvGraphicFramePr>
        <p:xfrm>
          <a:off x="6725395" y="1330359"/>
          <a:ext cx="4529455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0)? 1: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q1, Point p2, Point q2) 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o1 = orientation(p1, q1, p2);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o2 = orientation(p1, q1, q2);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o3 = orientation(p2, q2, p1);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o4 = orientation(p2, q2, q1);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!= o2 &amp;&amp; o3 != o4)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(o2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(o3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p1,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(o4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q1,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{10, 0}, q1 = {0,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p2 = {0, 0},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{-5, -5}, q1 = {0, 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{1, 1},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853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(3)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77783"/>
              </p:ext>
            </p:extLst>
          </p:nvPr>
        </p:nvGraphicFramePr>
        <p:xfrm>
          <a:off x="5726712" y="5358597"/>
          <a:ext cx="4529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temp1.first;// P's orientation &lt; Q's orientation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9BFA403-4401-88A9-1851-DB2D69EECFF1}"/>
              </a:ext>
            </a:extLst>
          </p:cNvPr>
          <p:cNvCxnSpPr>
            <a:cxnSpLocks/>
          </p:cNvCxnSpPr>
          <p:nvPr/>
        </p:nvCxnSpPr>
        <p:spPr>
          <a:xfrm>
            <a:off x="3284602" y="4147619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488238E8-5A67-EA22-A8C1-84123615C8C5}"/>
              </a:ext>
            </a:extLst>
          </p:cNvPr>
          <p:cNvCxnSpPr>
            <a:cxnSpLocks/>
          </p:cNvCxnSpPr>
          <p:nvPr/>
        </p:nvCxnSpPr>
        <p:spPr>
          <a:xfrm rot="5400000">
            <a:off x="3276112" y="4163101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316691" y="2994695"/>
            <a:ext cx="5231697" cy="373224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CA23D0A-9471-DEDC-87FA-5D0435B22643}"/>
              </a:ext>
            </a:extLst>
          </p:cNvPr>
          <p:cNvGrpSpPr/>
          <p:nvPr/>
        </p:nvGrpSpPr>
        <p:grpSpPr>
          <a:xfrm>
            <a:off x="701008" y="3435463"/>
            <a:ext cx="1628089" cy="1424851"/>
            <a:chOff x="701008" y="3435463"/>
            <a:chExt cx="1628089" cy="1424851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092E934-7C5D-F0A6-2BA9-665BDDEBCB0B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17CC2FF-E721-1B66-9705-F06E87A7E4A8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4FD02A4-469A-4582-F1CF-21D6A825F917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69783E04-CD9A-8DCA-A74A-C404C319B81C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7EAC3E7-AF0F-AAA9-FEEB-CA0ED5E0AA4E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659C53A-185E-2E76-971A-2B534D823062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A1A8E29-E188-D9AF-451C-365F4BE04705}"/>
                </a:ext>
              </a:extLst>
            </p:cNvPr>
            <p:cNvCxnSpPr>
              <a:cxnSpLocks/>
              <a:endCxn id="162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699D045B-80D0-5E1A-320B-5A997B926F5E}"/>
                </a:ext>
              </a:extLst>
            </p:cNvPr>
            <p:cNvCxnSpPr>
              <a:cxnSpLocks/>
              <a:stCxn id="162" idx="3"/>
              <a:endCxn id="158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64A9E46-5D3B-79D2-3245-CE9ACE9335F4}"/>
                </a:ext>
              </a:extLst>
            </p:cNvPr>
            <p:cNvCxnSpPr>
              <a:cxnSpLocks/>
              <a:stCxn id="158" idx="2"/>
              <a:endCxn id="157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46C4674-DCED-DEA4-300D-1F05EEB2EF01}"/>
                </a:ext>
              </a:extLst>
            </p:cNvPr>
            <p:cNvCxnSpPr>
              <a:cxnSpLocks/>
              <a:stCxn id="159" idx="3"/>
              <a:endCxn id="157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B351E22-3D40-BFB5-3417-67BEFBF6C187}"/>
                </a:ext>
              </a:extLst>
            </p:cNvPr>
            <p:cNvCxnSpPr>
              <a:cxnSpLocks/>
              <a:stCxn id="160" idx="2"/>
              <a:endCxn id="159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F02D5FD-7DCD-9EE4-667C-6099C9E47990}"/>
                </a:ext>
              </a:extLst>
            </p:cNvPr>
            <p:cNvCxnSpPr>
              <a:cxnSpLocks/>
              <a:stCxn id="161" idx="1"/>
              <a:endCxn id="160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B12B959-E498-7DB8-68B9-A584F98577EF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6" name="타원 185">
            <a:extLst>
              <a:ext uri="{FF2B5EF4-FFF2-40B4-BE49-F238E27FC236}">
                <a16:creationId xmlns:a16="http://schemas.microsoft.com/office/drawing/2014/main" id="{C1DB3E4C-71EE-9765-DA9D-3C092BA06830}"/>
              </a:ext>
            </a:extLst>
          </p:cNvPr>
          <p:cNvSpPr/>
          <p:nvPr/>
        </p:nvSpPr>
        <p:spPr>
          <a:xfrm>
            <a:off x="3924792" y="4087047"/>
            <a:ext cx="121144" cy="1211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339DC10-82E1-077F-1873-1EBB218C51C3}"/>
              </a:ext>
            </a:extLst>
          </p:cNvPr>
          <p:cNvSpPr/>
          <p:nvPr/>
        </p:nvSpPr>
        <p:spPr>
          <a:xfrm>
            <a:off x="4355895" y="373511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A30C3A95-10E4-DEC0-8B44-464808D3B301}"/>
              </a:ext>
            </a:extLst>
          </p:cNvPr>
          <p:cNvSpPr/>
          <p:nvPr/>
        </p:nvSpPr>
        <p:spPr>
          <a:xfrm>
            <a:off x="3546550" y="357498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01E7C0-C976-E7A3-B287-494E61E8FC63}"/>
              </a:ext>
            </a:extLst>
          </p:cNvPr>
          <p:cNvSpPr txBox="1"/>
          <p:nvPr/>
        </p:nvSpPr>
        <p:spPr>
          <a:xfrm>
            <a:off x="3203973" y="3273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6BE3BFD-A20C-A570-8E23-20F67FBF6ADA}"/>
              </a:ext>
            </a:extLst>
          </p:cNvPr>
          <p:cNvSpPr txBox="1"/>
          <p:nvPr/>
        </p:nvSpPr>
        <p:spPr>
          <a:xfrm>
            <a:off x="4370030" y="3511461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67F05DA-4A62-57C0-489B-658B257321CE}"/>
              </a:ext>
            </a:extLst>
          </p:cNvPr>
          <p:cNvCxnSpPr>
            <a:cxnSpLocks/>
          </p:cNvCxnSpPr>
          <p:nvPr/>
        </p:nvCxnSpPr>
        <p:spPr>
          <a:xfrm>
            <a:off x="4416467" y="3866704"/>
            <a:ext cx="0" cy="280915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FE4C937-9E1D-5F22-32DA-B8FA7FAEDB09}"/>
              </a:ext>
            </a:extLst>
          </p:cNvPr>
          <p:cNvCxnSpPr>
            <a:cxnSpLocks/>
          </p:cNvCxnSpPr>
          <p:nvPr/>
        </p:nvCxnSpPr>
        <p:spPr>
          <a:xfrm>
            <a:off x="3607122" y="3685993"/>
            <a:ext cx="0" cy="45136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FB08105-EBF6-8A4F-DBC2-9062A55E175E}"/>
              </a:ext>
            </a:extLst>
          </p:cNvPr>
          <p:cNvCxnSpPr>
            <a:cxnSpLocks/>
          </p:cNvCxnSpPr>
          <p:nvPr/>
        </p:nvCxnSpPr>
        <p:spPr>
          <a:xfrm>
            <a:off x="3976874" y="3795086"/>
            <a:ext cx="379021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85DEBE-0507-0730-FFD0-9A46EC56F53D}"/>
              </a:ext>
            </a:extLst>
          </p:cNvPr>
          <p:cNvCxnSpPr>
            <a:cxnSpLocks/>
          </p:cNvCxnSpPr>
          <p:nvPr/>
        </p:nvCxnSpPr>
        <p:spPr>
          <a:xfrm>
            <a:off x="3667694" y="3635555"/>
            <a:ext cx="309180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5A449A8-5C32-1091-A863-6670C5926B7E}"/>
              </a:ext>
            </a:extLst>
          </p:cNvPr>
          <p:cNvSpPr txBox="1"/>
          <p:nvPr/>
        </p:nvSpPr>
        <p:spPr>
          <a:xfrm>
            <a:off x="3945624" y="4228768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y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AC0E282-68F2-044B-2F46-A89424BBA3B1}"/>
              </a:ext>
            </a:extLst>
          </p:cNvPr>
          <p:cNvSpPr txBox="1"/>
          <p:nvPr/>
        </p:nvSpPr>
        <p:spPr>
          <a:xfrm>
            <a:off x="492443" y="549945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P = 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, 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1DBE6F-1C0E-7A00-2A50-16F7130B6132}"/>
              </a:ext>
            </a:extLst>
          </p:cNvPr>
          <p:cNvSpPr txBox="1"/>
          <p:nvPr/>
        </p:nvSpPr>
        <p:spPr>
          <a:xfrm>
            <a:off x="492443" y="576811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Q = 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, 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endParaRPr lang="ko-KR" altLang="en-US" sz="9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7FC7965-8C08-1AF0-F489-D6C83D8BDB1B}"/>
              </a:ext>
            </a:extLst>
          </p:cNvPr>
          <p:cNvSpPr txBox="1"/>
          <p:nvPr/>
        </p:nvSpPr>
        <p:spPr>
          <a:xfrm>
            <a:off x="492443" y="6036777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C44A8917-5999-4256-F56C-E177FE74AFB8}"/>
              </a:ext>
            </a:extLst>
          </p:cNvPr>
          <p:cNvSpPr/>
          <p:nvPr/>
        </p:nvSpPr>
        <p:spPr>
          <a:xfrm>
            <a:off x="933847" y="3687538"/>
            <a:ext cx="1114790" cy="989288"/>
          </a:xfrm>
          <a:custGeom>
            <a:avLst/>
            <a:gdLst>
              <a:gd name="connsiteX0" fmla="*/ 1114790 w 1114790"/>
              <a:gd name="connsiteY0" fmla="*/ 228932 h 989288"/>
              <a:gd name="connsiteX1" fmla="*/ 666057 w 1114790"/>
              <a:gd name="connsiteY1" fmla="*/ 332 h 989288"/>
              <a:gd name="connsiteX2" fmla="*/ 217324 w 1114790"/>
              <a:gd name="connsiteY2" fmla="*/ 195066 h 989288"/>
              <a:gd name="connsiteX3" fmla="*/ 5657 w 1114790"/>
              <a:gd name="connsiteY3" fmla="*/ 804666 h 989288"/>
              <a:gd name="connsiteX4" fmla="*/ 428990 w 1114790"/>
              <a:gd name="connsiteY4" fmla="*/ 982466 h 989288"/>
              <a:gd name="connsiteX5" fmla="*/ 1063990 w 1114790"/>
              <a:gd name="connsiteY5" fmla="*/ 618399 h 98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790" h="989288">
                <a:moveTo>
                  <a:pt x="1114790" y="228932"/>
                </a:moveTo>
                <a:cubicBezTo>
                  <a:pt x="965212" y="117454"/>
                  <a:pt x="815634" y="5976"/>
                  <a:pt x="666057" y="332"/>
                </a:cubicBezTo>
                <a:cubicBezTo>
                  <a:pt x="516480" y="-5312"/>
                  <a:pt x="327391" y="61010"/>
                  <a:pt x="217324" y="195066"/>
                </a:cubicBezTo>
                <a:cubicBezTo>
                  <a:pt x="107257" y="329122"/>
                  <a:pt x="-29621" y="673433"/>
                  <a:pt x="5657" y="804666"/>
                </a:cubicBezTo>
                <a:cubicBezTo>
                  <a:pt x="40935" y="935899"/>
                  <a:pt x="252601" y="1013510"/>
                  <a:pt x="428990" y="982466"/>
                </a:cubicBezTo>
                <a:cubicBezTo>
                  <a:pt x="605379" y="951422"/>
                  <a:pt x="834684" y="784910"/>
                  <a:pt x="1063990" y="618399"/>
                </a:cubicBezTo>
              </a:path>
            </a:pathLst>
          </a:cu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728426" y="4984056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Compare by counterclockwise order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F59B301-E65A-C0FD-1303-49D84640BB28}"/>
              </a:ext>
            </a:extLst>
          </p:cNvPr>
          <p:cNvCxnSpPr>
            <a:stCxn id="186" idx="1"/>
            <a:endCxn id="192" idx="5"/>
          </p:cNvCxnSpPr>
          <p:nvPr/>
        </p:nvCxnSpPr>
        <p:spPr>
          <a:xfrm flipH="1" flipV="1">
            <a:off x="3649953" y="3678386"/>
            <a:ext cx="292580" cy="426402"/>
          </a:xfrm>
          <a:prstGeom prst="straightConnector1">
            <a:avLst/>
          </a:pr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E3D5B176-A6DE-463E-D950-2859F314C79D}"/>
              </a:ext>
            </a:extLst>
          </p:cNvPr>
          <p:cNvSpPr txBox="1"/>
          <p:nvPr/>
        </p:nvSpPr>
        <p:spPr>
          <a:xfrm>
            <a:off x="492443" y="6305438"/>
            <a:ext cx="4806484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2 points are located at </a:t>
            </a:r>
            <a:r>
              <a:rPr lang="en-US" altLang="ko-KR" sz="105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 quadrant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(y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&lt; 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rgbClr val="FF0000"/>
                </a:solidFill>
              </a:rPr>
              <a:t>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sym typeface="Wingdings" panose="05000000000000000000" pitchFamily="2" charset="2"/>
              </a:rPr>
              <a:t> P’s orientation &lt; Q’s orientation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CD8AC21-9F5C-73E0-7476-08E78FAEC32F}"/>
              </a:ext>
            </a:extLst>
          </p:cNvPr>
          <p:cNvSpPr/>
          <p:nvPr/>
        </p:nvSpPr>
        <p:spPr>
          <a:xfrm>
            <a:off x="316691" y="1027258"/>
            <a:ext cx="8801909" cy="185935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98C65FE-3DF4-7D9C-DAB4-6589BD6E34DD}"/>
              </a:ext>
            </a:extLst>
          </p:cNvPr>
          <p:cNvGrpSpPr/>
          <p:nvPr/>
        </p:nvGrpSpPr>
        <p:grpSpPr>
          <a:xfrm rot="1800000">
            <a:off x="1069304" y="1122595"/>
            <a:ext cx="1628089" cy="1424851"/>
            <a:chOff x="701008" y="3435463"/>
            <a:chExt cx="1628089" cy="1424851"/>
          </a:xfrm>
        </p:grpSpPr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5FEF70D-3728-786B-0AF1-FAEAE19C8CA6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9F40DA8D-9F96-0EBD-D02B-D3626A30E0DC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ACAD51F1-7F1F-A3FC-6653-6BF0720992EB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77A4197-7D1D-C2E2-877A-3709DF537FEE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7E7A1B0B-2E31-D10F-6423-5355D77F3432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265546D-FF65-47F1-C6F3-CDD329DFE869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F4338F00-49DC-BAFC-CA5B-55F89298893E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683C9661-E0A4-3796-08BB-132E7B8D740A}"/>
                </a:ext>
              </a:extLst>
            </p:cNvPr>
            <p:cNvCxnSpPr>
              <a:cxnSpLocks/>
              <a:stCxn id="224" idx="3"/>
              <a:endCxn id="220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13CE1C1-C963-AE5E-2A47-4DF0722A88B3}"/>
                </a:ext>
              </a:extLst>
            </p:cNvPr>
            <p:cNvCxnSpPr>
              <a:cxnSpLocks/>
              <a:stCxn id="220" idx="2"/>
              <a:endCxn id="219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D2B0CB4-84F2-4880-19F6-3B9B951650DB}"/>
                </a:ext>
              </a:extLst>
            </p:cNvPr>
            <p:cNvCxnSpPr>
              <a:cxnSpLocks/>
              <a:stCxn id="221" idx="3"/>
              <a:endCxn id="219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25D2965-91D5-AE19-75A2-809234F7D88D}"/>
                </a:ext>
              </a:extLst>
            </p:cNvPr>
            <p:cNvCxnSpPr>
              <a:cxnSpLocks/>
              <a:stCxn id="222" idx="2"/>
              <a:endCxn id="221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FEE78687-4BD1-0C29-F15A-AA3EE043289B}"/>
                </a:ext>
              </a:extLst>
            </p:cNvPr>
            <p:cNvCxnSpPr>
              <a:cxnSpLocks/>
              <a:stCxn id="223" idx="1"/>
              <a:endCxn id="222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373394AD-58D7-F2AE-45E6-75547AC137B3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6639D57C-CD21-9376-95E7-ECCB0CB222F0}"/>
              </a:ext>
            </a:extLst>
          </p:cNvPr>
          <p:cNvSpPr txBox="1"/>
          <p:nvPr/>
        </p:nvSpPr>
        <p:spPr>
          <a:xfrm>
            <a:off x="1565714" y="1500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Center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98A97F6-E290-54D1-3582-CAB84FA352F2}"/>
              </a:ext>
            </a:extLst>
          </p:cNvPr>
          <p:cNvSpPr txBox="1"/>
          <p:nvPr/>
        </p:nvSpPr>
        <p:spPr>
          <a:xfrm>
            <a:off x="3427928" y="1122742"/>
            <a:ext cx="5597880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point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en-US" altLang="ko-KR" sz="1050" dirty="0">
                <a:solidFill>
                  <a:srgbClr val="FF0000"/>
                </a:solidFill>
              </a:rPr>
              <a:t>value</a:t>
            </a:r>
            <a:r>
              <a:rPr lang="en-US" altLang="ko-KR" sz="1050" dirty="0">
                <a:solidFill>
                  <a:schemeClr val="tx1"/>
                </a:solidFill>
              </a:rPr>
              <a:t> that </a:t>
            </a:r>
            <a:r>
              <a:rPr lang="en-US" altLang="ko-KR" sz="1050" dirty="0"/>
              <a:t>add 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 and </a:t>
            </a:r>
            <a:r>
              <a:rPr lang="en-US" altLang="ko-KR" sz="1050" dirty="0"/>
              <a:t>divide by number of points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9A7C10C-4648-0A22-A1D6-A23BBD22EB28}"/>
              </a:ext>
            </a:extLst>
          </p:cNvPr>
          <p:cNvSpPr txBox="1"/>
          <p:nvPr/>
        </p:nvSpPr>
        <p:spPr>
          <a:xfrm>
            <a:off x="356983" y="2529612"/>
            <a:ext cx="30709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Center point of Polygon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AB8A7A4-4531-4C2A-BC23-8751392AF3DA}"/>
              </a:ext>
            </a:extLst>
          </p:cNvPr>
          <p:cNvSpPr txBox="1"/>
          <p:nvPr/>
        </p:nvSpPr>
        <p:spPr>
          <a:xfrm>
            <a:off x="3427928" y="1363063"/>
            <a:ext cx="5597880" cy="8079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To avoid float value </a:t>
            </a:r>
            <a:r>
              <a:rPr lang="en-US" altLang="ko-KR" sz="1050" dirty="0">
                <a:solidFill>
                  <a:schemeClr val="tx1"/>
                </a:solidFill>
              </a:rPr>
              <a:t>of center point,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1) </a:t>
            </a:r>
            <a:r>
              <a:rPr lang="en-US" altLang="ko-KR" sz="1050" u="sng" dirty="0"/>
              <a:t>Add </a:t>
            </a:r>
            <a:r>
              <a:rPr lang="en-US" altLang="ko-KR" sz="1050" u="sng" dirty="0">
                <a:solidFill>
                  <a:schemeClr val="tx1"/>
                </a:solidFill>
              </a:rPr>
              <a:t>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2) </a:t>
            </a:r>
            <a:r>
              <a:rPr lang="en-US" altLang="ko-KR" sz="1050" u="sng" dirty="0"/>
              <a:t>Multiply</a:t>
            </a:r>
            <a:r>
              <a:rPr lang="en-US" altLang="ko-KR" sz="1050" u="sng" dirty="0">
                <a:solidFill>
                  <a:schemeClr val="tx1"/>
                </a:solidFill>
              </a:rPr>
              <a:t> number of points</a:t>
            </a:r>
            <a:r>
              <a:rPr lang="en-US" altLang="ko-KR" sz="1050" dirty="0">
                <a:solidFill>
                  <a:schemeClr val="tx1"/>
                </a:solidFill>
              </a:rPr>
              <a:t> to all point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3) Using </a:t>
            </a:r>
            <a:r>
              <a:rPr lang="en-US" altLang="ko-KR" sz="1050" dirty="0"/>
              <a:t>Compare()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u="sng" dirty="0">
                <a:solidFill>
                  <a:schemeClr val="tx1"/>
                </a:solidFill>
              </a:rPr>
              <a:t>execute “sort(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point.begin</a:t>
            </a:r>
            <a:r>
              <a:rPr lang="en-US" altLang="ko-KR" sz="1050" u="sng" dirty="0">
                <a:solidFill>
                  <a:schemeClr val="tx1"/>
                </a:solidFill>
              </a:rPr>
              <a:t>(), 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point.end</a:t>
            </a:r>
            <a:r>
              <a:rPr lang="en-US" altLang="ko-KR" sz="1050" u="sng" dirty="0">
                <a:solidFill>
                  <a:schemeClr val="tx1"/>
                </a:solidFill>
              </a:rPr>
              <a:t>(), Compare)”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4) </a:t>
            </a:r>
            <a:r>
              <a:rPr lang="en-US" altLang="ko-KR" sz="1050" u="sng" dirty="0">
                <a:solidFill>
                  <a:schemeClr val="tx1"/>
                </a:solidFill>
              </a:rPr>
              <a:t>Reset all point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/>
              <a:t>by dividing number of points</a:t>
            </a:r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D95AB3EC-D229-9536-1EE2-30C0A96C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63447"/>
              </p:ext>
            </p:extLst>
          </p:nvPr>
        </p:nvGraphicFramePr>
        <p:xfrm>
          <a:off x="9230295" y="1028951"/>
          <a:ext cx="17735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59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(4)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87798"/>
              </p:ext>
            </p:extLst>
          </p:nvPr>
        </p:nvGraphicFramePr>
        <p:xfrm>
          <a:off x="6022007" y="853299"/>
          <a:ext cx="589629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findUpperTangent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b){// O( n1 log(n1) + n2 log(n2)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].first);// this is used in Compare()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n1;// In compare(), this is used. because of getting precise center value with int instead of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compare);// polygon's center point is calculated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restore initial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if points in polygon a are greater than polygon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(!done){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(n2+indb-1)%n2;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"upper tangent ("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 ("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454739" y="1168782"/>
            <a:ext cx="5231697" cy="526089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1047942" y="4461383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Upper Tangent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F73AD5-2701-DA93-7744-BA20D2A7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207" y="1277262"/>
            <a:ext cx="3188927" cy="16274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8D57E8-2806-69A1-9052-1C01B0C69CE0}"/>
              </a:ext>
            </a:extLst>
          </p:cNvPr>
          <p:cNvSpPr txBox="1"/>
          <p:nvPr/>
        </p:nvSpPr>
        <p:spPr>
          <a:xfrm>
            <a:off x="550611" y="4917777"/>
            <a:ext cx="5135825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L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/>
              <a:t>Line</a:t>
            </a:r>
            <a:r>
              <a:rPr lang="en-US" altLang="ko-KR" sz="1050" dirty="0">
                <a:solidFill>
                  <a:schemeClr val="tx1"/>
                </a:solidFill>
              </a:rPr>
              <a:t> joining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rightmost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ko-KR" sz="1050" dirty="0">
                <a:solidFill>
                  <a:schemeClr val="tx1"/>
                </a:solidFill>
              </a:rPr>
              <a:t> and </a:t>
            </a:r>
            <a:r>
              <a:rPr lang="en-US" altLang="ko-KR" sz="1050" u="sng" dirty="0">
                <a:solidFill>
                  <a:srgbClr val="FF0000"/>
                </a:solidFill>
              </a:rPr>
              <a:t>leftmost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798456-F2D7-4448-1AE3-87002F8B7B9F}"/>
              </a:ext>
            </a:extLst>
          </p:cNvPr>
          <p:cNvSpPr txBox="1"/>
          <p:nvPr/>
        </p:nvSpPr>
        <p:spPr>
          <a:xfrm>
            <a:off x="1567128" y="5188401"/>
            <a:ext cx="2876591" cy="9694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While( L crosses any of polygons){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b)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b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a)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a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}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8F80953-5C85-CEBE-1A08-154E0097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604" y="2670125"/>
            <a:ext cx="3901838" cy="17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4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(5)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20373"/>
              </p:ext>
            </p:extLst>
          </p:nvPr>
        </p:nvGraphicFramePr>
        <p:xfrm>
          <a:off x="95691" y="898711"/>
          <a:ext cx="1199800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92768">
                  <a:extLst>
                    <a:ext uri="{9D8B030D-6E8A-4147-A177-3AD203B41FA5}">
                      <a16:colId xmlns:a16="http://schemas.microsoft.com/office/drawing/2014/main" val="360177510"/>
                    </a:ext>
                  </a:extLst>
                </a:gridCol>
                <a:gridCol w="2681605">
                  <a:extLst>
                    <a:ext uri="{9D8B030D-6E8A-4147-A177-3AD203B41FA5}">
                      <a16:colId xmlns:a16="http://schemas.microsoft.com/office/drawing/2014/main" val="179465699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3009929315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VPINT vector&lt;pair&lt;int, int&gt;&gt;// for reducing code length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pair&lt;int, 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pair&lt;int, int&gt;&amp; point){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Orientation(pair&lt;int, int&gt; a, pair&lt;int, int&gt; b, pair&lt;int, int&gt;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b.second-a.second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c.first-b.first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c.second-b.second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b.first-a.first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if(res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Merger(VPINT a, VPINT b){//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++)//rightmost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upper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lower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b[(indb+1)%n2])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a[(n1+inda-1)%n1])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(VPINT 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set&lt;pair&lt;int, int&gt;&gt;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y1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x2 = a[j].first, y2 = a[j].second;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a1 = y1-y2;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b1 = x2-x1;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c1 = x1*y2-y1*x2;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pos = 0, neg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 =0;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neg++;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if(pos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|| neg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center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].first/n,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Divide(VPINT a){//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&lt;=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left,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Divide(left);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Merger(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-4));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-5));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(-5,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9006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76710"/>
              </p:ext>
            </p:extLst>
          </p:nvPr>
        </p:nvGraphicFramePr>
        <p:xfrm>
          <a:off x="125130" y="868119"/>
          <a:ext cx="635031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Jarvis’s Algorithm or Wrapping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점을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반시계 방향으로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/ O(m * 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Hull(Jarvis’s)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19524"/>
              </p:ext>
            </p:extLst>
          </p:nvPr>
        </p:nvGraphicFramePr>
        <p:xfrm>
          <a:off x="6824879" y="868118"/>
          <a:ext cx="4726305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 p, int n){// O(m * n)/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p[l].x)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== p[l].x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p[l].y)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l,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= (cur + 1) %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if(cur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(p[cur], p[q],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while(cur !=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{{2,2}, {4,3}, {5,4}, {0,3}, {0,2}, {0,0}, {2,1}, {2,0}, {4,0}};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17D0888-6CC6-1171-FE9E-041F3904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29" y="1872966"/>
            <a:ext cx="6605843" cy="32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25289"/>
              </p:ext>
            </p:extLst>
          </p:nvPr>
        </p:nvGraphicFramePr>
        <p:xfrm>
          <a:off x="125130" y="868119"/>
          <a:ext cx="851090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Graham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점이 추가될 때까지 볼록 껍질에 점을 반복적으로 추가하는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좌표가 가장 작은 점부터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 기준으로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극각을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기준으로 나머지 점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(close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path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껍질에 점을 반복적으로 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추가된 마지막 두 점이 우회전을 형성하는지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점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ConvexHullGrahamScan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94926"/>
              </p:ext>
            </p:extLst>
          </p:nvPr>
        </p:nvGraphicFramePr>
        <p:xfrm>
          <a:off x="123331" y="2214796"/>
          <a:ext cx="689832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542030">
                  <a:extLst>
                    <a:ext uri="{9D8B030D-6E8A-4147-A177-3AD203B41FA5}">
                      <a16:colId xmlns:a16="http://schemas.microsoft.com/office/drawing/2014/main" val="2305393023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p0;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(stack&lt;Point&gt;&amp;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res;//value under stack top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(Point&amp; p1, Point&amp;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temp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(p1.x-p2.x) * (p1.x-p2.x) + (p1.y-p2.y) * (p1.y-p2.y);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*vp1, const void *vp2){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*p1 = (Point*)vp1;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*p2 = (Point*)vp2;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Orientation(p0, *p1, *p2);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*p2)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*p1)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(o == 2)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(vector&lt;Point&gt;&amp; p,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p[0].y,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++)//Find 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p[min].x)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, min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swap(p[0], p[min]);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p0 = p[0];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(&amp;p[1],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if points are located on same line, remove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n-1 &amp;&amp; Orientation(p0,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p[i+1])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p[m]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stack&lt;Point&gt;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1 &amp;&amp; Orientation(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!=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069853-AC78-2E0B-0D48-19BFBBAF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9165" y="2070908"/>
            <a:ext cx="4077219" cy="15786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F85D58-8B27-7C41-D21A-209FEF7EAE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4561" y="3970648"/>
            <a:ext cx="5067439" cy="22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33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87541"/>
              </p:ext>
            </p:extLst>
          </p:nvPr>
        </p:nvGraphicFramePr>
        <p:xfrm>
          <a:off x="125130" y="868119"/>
          <a:ext cx="521290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29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Quickhull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 for 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O(n2) [Worst case], O(n log n) [Average case]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Quickhull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31008"/>
              </p:ext>
            </p:extLst>
          </p:nvPr>
        </p:nvGraphicFramePr>
        <p:xfrm>
          <a:off x="7688227" y="868118"/>
          <a:ext cx="4378643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(p3.second-p1.second)*(p2.first-p1.first) - (p2.second-p1.second)*(p3.first-p1.first);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abs((p3.second-p1.second)*(p2.first-p1.first) - (p2.second-p1.second)*(p3.first-p1.first));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int side){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== side &amp;&amp; temp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p2));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p1));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n){// O(n^2) 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2466BCB-CD19-4811-5B15-86A19056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0" y="2385286"/>
            <a:ext cx="6658257" cy="26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29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580443"/>
              </p:ext>
            </p:extLst>
          </p:nvPr>
        </p:nvGraphicFramePr>
        <p:xfrm>
          <a:off x="125130" y="868119"/>
          <a:ext cx="904430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 of Same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정렬된 배열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배열을 병합한 후 배열의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배열의 크기는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짝수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n, 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더한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나눠야 중앙값이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병합하는 동안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변수에 이전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값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추가공간 없이 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배열에는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배열에는 큰 값을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배열 마지막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배열 첫번째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8373"/>
              </p:ext>
            </p:extLst>
          </p:nvPr>
        </p:nvGraphicFramePr>
        <p:xfrm>
          <a:off x="125130" y="2498764"/>
          <a:ext cx="4035743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GetMedianOf2SortedSameSizeArr_ver1(vector&lt;int&gt;&amp; a, vector&lt;int&gt;&amp; b,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m1 = -1, m2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k = 0; k&lt;=n 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b[j]){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(m1+m2)/2;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9ED4AE6-7492-0D7A-FEDF-13FDA155A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059983"/>
              </p:ext>
            </p:extLst>
          </p:nvPr>
        </p:nvGraphicFramePr>
        <p:xfrm>
          <a:off x="125130" y="5693205"/>
          <a:ext cx="42881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9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GetMedianOf2SortedSameSizeArr_ver2(vector&lt;int&gt;&amp; a, vector&lt;int&gt;&amp; b,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b[j] &amp;&amp; j &lt; n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swap(a[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(a[n-1] + b[0])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B1B678C-B7AF-7918-B0C4-C87E988D0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77065"/>
              </p:ext>
            </p:extLst>
          </p:nvPr>
        </p:nvGraphicFramePr>
        <p:xfrm>
          <a:off x="4647282" y="2517471"/>
          <a:ext cx="510095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GetMedianOf2SortedSameSizeArr_BinarySearch(vector&lt;int&gt;&amp; a, vector&lt;int&gt;&amp; b,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low = (int)-1e9, high = (int)1e9;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low+high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pos--;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low = (int)-1e9;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high = (int) 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low)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12, 15, 26, 38};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GetMedianOf2SortedSameSizeArr_ver2(a, b, n)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434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05483"/>
              </p:ext>
            </p:extLst>
          </p:nvPr>
        </p:nvGraphicFramePr>
        <p:xfrm>
          <a:off x="125130" y="868119"/>
          <a:ext cx="61423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Arrays of Different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정렬된 배열이 주어지면 두 배열을 병합했을 때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min(m, n)) [Binary Search]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03320"/>
              </p:ext>
            </p:extLst>
          </p:nvPr>
        </p:nvGraphicFramePr>
        <p:xfrm>
          <a:off x="7089081" y="868118"/>
          <a:ext cx="4946968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GetMedianOf2SortedDiffSizeArr_BinarySearch(vector&lt;int&gt;&amp; a, vector&lt;int&gt;&amp; b){// O(min(log m, 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&gt;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GetMedianOf2SortedDiffSizeArr_BinarySearch(b,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 + m + 1)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e){// for array a (n &lt;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mid;// array a's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mid;//array b's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la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a[la_size-1] : INT_MIN;// left a's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b[lb_size-1] : INT_MIN;// left b's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?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a's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?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b's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if(la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2 == 0)// if merged array's size is even number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(max(la,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/ 2.0;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if(la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)//value in left is bigger than value in right, move mid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- 1;// small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left, big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{1};//, 12, 15, 26, 38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GetMedianOf2SortedDiffSizeArr_BinarySearch(a,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6CA2D0-678E-E881-C31E-24368BFC301B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9C6189-BAFE-9CCD-12B7-98685C95C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50255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4DAC97-99E9-5A1B-1AF8-3C731363AB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32836F-17AE-B5F0-5935-2C9C2D67DAD6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AC4A85C-51D3-D51D-2C83-F4E82E74A8F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25EC305-8AB3-E2A5-87F4-D69EABB390C0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D14F79-2BED-9552-A3AE-0D99E38F5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79663"/>
              </p:ext>
            </p:extLst>
          </p:nvPr>
        </p:nvGraphicFramePr>
        <p:xfrm>
          <a:off x="1324307" y="2248533"/>
          <a:ext cx="2340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2DFC626-0F3B-07AA-EA2A-27678C46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68227"/>
              </p:ext>
            </p:extLst>
          </p:nvPr>
        </p:nvGraphicFramePr>
        <p:xfrm>
          <a:off x="1324307" y="3243751"/>
          <a:ext cx="3744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6569221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0411247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145985532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0CC073-DC76-F47D-0965-F5EF307A75B8}"/>
              </a:ext>
            </a:extLst>
          </p:cNvPr>
          <p:cNvCxnSpPr>
            <a:cxnSpLocks/>
          </p:cNvCxnSpPr>
          <p:nvPr/>
        </p:nvCxnSpPr>
        <p:spPr>
          <a:xfrm>
            <a:off x="2249085" y="1980679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65A4E3-560F-0CE9-4742-F14BB2283FB7}"/>
              </a:ext>
            </a:extLst>
          </p:cNvPr>
          <p:cNvCxnSpPr>
            <a:cxnSpLocks/>
          </p:cNvCxnSpPr>
          <p:nvPr/>
        </p:nvCxnSpPr>
        <p:spPr>
          <a:xfrm>
            <a:off x="3664307" y="3018186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2909B3-6D79-FCA6-8583-0D5F19E7A520}"/>
              </a:ext>
            </a:extLst>
          </p:cNvPr>
          <p:cNvSpPr txBox="1"/>
          <p:nvPr/>
        </p:nvSpPr>
        <p:spPr>
          <a:xfrm>
            <a:off x="1424074" y="1980679"/>
            <a:ext cx="75061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Left_X</a:t>
            </a:r>
            <a:r>
              <a:rPr lang="en-US" altLang="ko-KR" sz="1400" dirty="0"/>
              <a:t>: 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CF499C-AE84-BDD0-5904-E2E36B4CC303}"/>
              </a:ext>
            </a:extLst>
          </p:cNvPr>
          <p:cNvSpPr txBox="1"/>
          <p:nvPr/>
        </p:nvSpPr>
        <p:spPr>
          <a:xfrm>
            <a:off x="2525786" y="198067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Right_X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B9C594-23E4-507D-BC2F-21BE7FB1D708}"/>
              </a:ext>
            </a:extLst>
          </p:cNvPr>
          <p:cNvSpPr txBox="1"/>
          <p:nvPr/>
        </p:nvSpPr>
        <p:spPr>
          <a:xfrm>
            <a:off x="2074091" y="3755672"/>
            <a:ext cx="84430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Left_Y</a:t>
            </a:r>
            <a:r>
              <a:rPr lang="en-US" altLang="ko-KR" sz="1400" dirty="0"/>
              <a:t>: 5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01F390-3114-CB79-5B96-74C256892BDB}"/>
              </a:ext>
            </a:extLst>
          </p:cNvPr>
          <p:cNvSpPr txBox="1"/>
          <p:nvPr/>
        </p:nvSpPr>
        <p:spPr>
          <a:xfrm>
            <a:off x="3949121" y="3755672"/>
            <a:ext cx="84967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Right_Y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DFC82-DE7F-62DE-289E-F4A6E1441DDB}"/>
              </a:ext>
            </a:extLst>
          </p:cNvPr>
          <p:cNvSpPr txBox="1"/>
          <p:nvPr/>
        </p:nvSpPr>
        <p:spPr>
          <a:xfrm>
            <a:off x="125130" y="4246714"/>
            <a:ext cx="7996897" cy="240065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조건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길이가 다르고 </a:t>
            </a:r>
            <a:r>
              <a:rPr lang="ko-KR" altLang="en-US" dirty="0">
                <a:solidFill>
                  <a:srgbClr val="FF0000"/>
                </a:solidFill>
              </a:rPr>
              <a:t>정렬된</a:t>
            </a:r>
            <a:r>
              <a:rPr lang="ko-KR" altLang="en-US" dirty="0">
                <a:solidFill>
                  <a:schemeClr val="tx1"/>
                </a:solidFill>
              </a:rPr>
              <a:t> 배열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개가 주어짐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/>
              <a:t>핵심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Left_Y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 err="1">
                <a:solidFill>
                  <a:schemeClr val="tx1"/>
                </a:solidFill>
              </a:rPr>
              <a:t>Right_X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Right_Y</a:t>
            </a:r>
            <a:r>
              <a:rPr lang="ko-KR" altLang="en-US" dirty="0">
                <a:solidFill>
                  <a:schemeClr val="tx1"/>
                </a:solidFill>
              </a:rPr>
              <a:t>보다 </a:t>
            </a:r>
            <a:r>
              <a:rPr lang="ko-KR" altLang="en-US" dirty="0"/>
              <a:t>항상 큰 것을 보장</a:t>
            </a:r>
            <a:r>
              <a:rPr lang="ko-KR" altLang="en-US" dirty="0">
                <a:solidFill>
                  <a:schemeClr val="tx1"/>
                </a:solidFill>
              </a:rPr>
              <a:t>하는 법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r>
              <a:rPr lang="en-US" altLang="ko-KR" baseline="-25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 ≤ y</a:t>
            </a:r>
            <a:r>
              <a:rPr lang="en-US" altLang="ko-KR" baseline="-25000" dirty="0">
                <a:sym typeface="Wingdings" panose="05000000000000000000" pitchFamily="2" charset="2"/>
              </a:rPr>
              <a:t>6</a:t>
            </a:r>
            <a:r>
              <a:rPr lang="en-US" altLang="ko-KR" dirty="0">
                <a:sym typeface="Wingdings" panose="05000000000000000000" pitchFamily="2" charset="2"/>
              </a:rPr>
              <a:t> &amp; y</a:t>
            </a:r>
            <a:r>
              <a:rPr lang="en-US" altLang="ko-KR" baseline="-25000" dirty="0">
                <a:sym typeface="Wingdings" panose="05000000000000000000" pitchFamily="2" charset="2"/>
              </a:rPr>
              <a:t>5</a:t>
            </a:r>
            <a:r>
              <a:rPr lang="en-US" altLang="ko-KR" dirty="0">
                <a:sym typeface="Wingdings" panose="05000000000000000000" pitchFamily="2" charset="2"/>
              </a:rPr>
              <a:t> ≤ x</a:t>
            </a:r>
            <a:r>
              <a:rPr lang="en-US" altLang="ko-KR" baseline="-25000" dirty="0">
                <a:sym typeface="Wingdings" panose="05000000000000000000" pitchFamily="2" charset="2"/>
              </a:rPr>
              <a:t>3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(1.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정렬된 배열 이므로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&amp;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(2.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서로 다른 배열에서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분할선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다음의 값보다 작으면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Left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&lt;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Right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가 항상 성립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altLang="ko-KR" baseline="-25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중간값</a:t>
            </a:r>
            <a:r>
              <a:rPr lang="en-US" altLang="ko-KR" dirty="0">
                <a:solidFill>
                  <a:schemeClr val="tx1"/>
                </a:solidFill>
              </a:rPr>
              <a:t>(Median): (max(x2, y5)+min(x3, y6)) /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Even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number]</a:t>
            </a:r>
          </a:p>
          <a:p>
            <a:pPr indent="1368000" algn="l"/>
            <a:r>
              <a:rPr lang="en-US" altLang="ko-KR" dirty="0">
                <a:solidFill>
                  <a:schemeClr val="tx1"/>
                </a:solidFill>
              </a:rPr>
              <a:t>(max(x2, y5)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Odd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009900"/>
                </a:solidFill>
              </a:rPr>
              <a:t>일반화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endParaRPr lang="en-US" altLang="ko-KR" dirty="0">
              <a:solidFill>
                <a:schemeClr val="tx1"/>
              </a:solidFill>
            </a:endParaRPr>
          </a:p>
          <a:p>
            <a:pPr marL="722313" algn="l"/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endParaRPr lang="en-US" altLang="ko-KR" dirty="0">
              <a:solidFill>
                <a:schemeClr val="tx1"/>
              </a:solidFill>
            </a:endParaRPr>
          </a:p>
          <a:p>
            <a:pPr indent="722313" algn="l"/>
            <a:r>
              <a:rPr lang="en-US" altLang="ko-KR" dirty="0">
                <a:solidFill>
                  <a:schemeClr val="tx1"/>
                </a:solidFill>
              </a:rPr>
              <a:t>Median: 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 [Odd number]</a:t>
            </a:r>
          </a:p>
          <a:p>
            <a:pPr indent="1347788" algn="l"/>
            <a:r>
              <a:rPr lang="en-US" altLang="ko-KR" dirty="0">
                <a:solidFill>
                  <a:schemeClr val="tx1"/>
                </a:solidFill>
              </a:rPr>
              <a:t>(max(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)+min(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r>
              <a:rPr lang="en-US" altLang="ko-KR" dirty="0">
                <a:solidFill>
                  <a:schemeClr val="tx1"/>
                </a:solidFill>
              </a:rPr>
              <a:t>))/merged size [Even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특징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Left_X+Left_Y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Right_X+Right_Y</a:t>
            </a:r>
            <a:r>
              <a:rPr lang="ko-KR" altLang="en-US" dirty="0">
                <a:solidFill>
                  <a:schemeClr val="tx1"/>
                </a:solidFill>
              </a:rPr>
              <a:t>의 값은 계속 유지됨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왼쪽으로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오른쪽으로 움직임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오른쪽으로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왼쪽으로 움직임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480704-E9A5-295E-FEB6-F93E84EB591B}"/>
              </a:ext>
            </a:extLst>
          </p:cNvPr>
          <p:cNvSpPr txBox="1"/>
          <p:nvPr/>
        </p:nvSpPr>
        <p:spPr>
          <a:xfrm>
            <a:off x="1859633" y="173177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x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EF386-5029-DA8F-A260-2DED80330776}"/>
              </a:ext>
            </a:extLst>
          </p:cNvPr>
          <p:cNvSpPr txBox="1"/>
          <p:nvPr/>
        </p:nvSpPr>
        <p:spPr>
          <a:xfrm>
            <a:off x="3231788" y="2774166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y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670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18139"/>
              </p:ext>
            </p:extLst>
          </p:nvPr>
        </p:nvGraphicFramePr>
        <p:xfrm>
          <a:off x="125130" y="868119"/>
          <a:ext cx="795350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Painter’s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 using Binary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화가가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 하에서 모든 보드를 칠할 최소 시간을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보드를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그리는데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시간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또는 연속적으로 놓여있는 보드를 칠할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(1) , (1, 2), (1, 2, 3),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칠할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값에 대해 낮은 범위에서 높은 범위로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큰 값은 배열의 모든 요소의 합이고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할당할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낮은 값은 배열의 최댓값이고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부분을 나누어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작거나 같도록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 ~ high):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painetr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범위 내에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painter &gt;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 ~ high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(sum(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Search’s Invariant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값은 검색 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종료에 도달할 수 있도록 각 루프에서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정렬된 순서로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Painter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33534"/>
              </p:ext>
            </p:extLst>
          </p:nvPr>
        </p:nvGraphicFramePr>
        <p:xfrm>
          <a:off x="8197690" y="868118"/>
          <a:ext cx="3013393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0, painter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if(sum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painter++;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painter;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k){// O(n log (sum(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painter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if(painter &lt;= k)//if target's value is close to low value,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mid;// Update search range closer to low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2, 3, 4, 5, 6, 7, 8, 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57073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891302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955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25312"/>
              </p:ext>
            </p:extLst>
          </p:nvPr>
        </p:nvGraphicFramePr>
        <p:xfrm>
          <a:off x="125130" y="868119"/>
          <a:ext cx="703586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of an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O(sqrt(x)) [Naive], O(log x) [Binary Search, Built-in], O(1) [Exponential]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Square Root of Integer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67812"/>
              </p:ext>
            </p:extLst>
          </p:nvPr>
        </p:nvGraphicFramePr>
        <p:xfrm>
          <a:off x="125130" y="1678574"/>
          <a:ext cx="19418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O(sqrt(x))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res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while(res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7A1823D-7C76-81D8-9344-36CE66BA1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859872"/>
              </p:ext>
            </p:extLst>
          </p:nvPr>
        </p:nvGraphicFramePr>
        <p:xfrm>
          <a:off x="2169867" y="1678574"/>
          <a:ext cx="21831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1, e = x/2,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 *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CB56C64-DCA0-2B14-59FE-91C3C989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62770"/>
              </p:ext>
            </p:extLst>
          </p:nvPr>
        </p:nvGraphicFramePr>
        <p:xfrm>
          <a:off x="4455904" y="1678574"/>
          <a:ext cx="191325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41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SquareRoot_BuiltIn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sqrt(x);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95956F2-CB08-0FD7-F6D9-B5426230E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91886"/>
              </p:ext>
            </p:extLst>
          </p:nvPr>
        </p:nvGraphicFramePr>
        <p:xfrm>
          <a:off x="6472066" y="1678574"/>
          <a:ext cx="1968818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58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SquareRoot_Exponential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floor(res);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5297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65405"/>
              </p:ext>
            </p:extLst>
          </p:nvPr>
        </p:nvGraphicFramePr>
        <p:xfrm>
          <a:off x="125130" y="868119"/>
          <a:ext cx="597801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8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Frequency of each element in a limited range array in less than O(n) time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요소들의 빈도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Hash], O(m log 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Find Freq of Elements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22633"/>
              </p:ext>
            </p:extLst>
          </p:nvPr>
        </p:nvGraphicFramePr>
        <p:xfrm>
          <a:off x="125130" y="1660564"/>
          <a:ext cx="244189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CE7C958-5E89-6F80-87BF-E3AA96D74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86660"/>
              </p:ext>
            </p:extLst>
          </p:nvPr>
        </p:nvGraphicFramePr>
        <p:xfrm>
          <a:off x="2725814" y="1670135"/>
          <a:ext cx="2413318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FindFrequency_Hash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AD22553-195D-C9AF-D00B-3BAA789F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77377"/>
              </p:ext>
            </p:extLst>
          </p:nvPr>
        </p:nvGraphicFramePr>
        <p:xfrm>
          <a:off x="5297923" y="1660564"/>
          <a:ext cx="40293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[low]] += high - low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mid,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mid+1, high,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8566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5701"/>
              </p:ext>
            </p:extLst>
          </p:nvPr>
        </p:nvGraphicFramePr>
        <p:xfrm>
          <a:off x="125130" y="868119"/>
          <a:ext cx="86836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36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X n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누락된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cell(1x1)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모양 타일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(2X2)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채우는 법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Tiling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912"/>
              </p:ext>
            </p:extLst>
          </p:nvPr>
        </p:nvGraphicFramePr>
        <p:xfrm>
          <a:off x="7782346" y="1603071"/>
          <a:ext cx="430879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x1, int y1, int x2, int y2, int x3, int y3){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board[x1][y1] = board[x2][y2] = board[x3][y3]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n,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r,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=x;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j=y;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x, y);//Quadrant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y);//Quadrant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 , 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grid = pow(2,k);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board(grid, vector&lt;int&gt;(grid,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board[0][0]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grid, 0,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("%2d ",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DF6A1C8-53CD-9CE0-049E-5E81B4200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80598"/>
              </p:ext>
            </p:extLst>
          </p:nvPr>
        </p:nvGraphicFramePr>
        <p:xfrm>
          <a:off x="1233081" y="2396710"/>
          <a:ext cx="3744000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216094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85893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64672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123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702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3470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057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512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4523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5FB846-C78A-100B-4264-7245835C5DD8}"/>
              </a:ext>
            </a:extLst>
          </p:cNvPr>
          <p:cNvCxnSpPr>
            <a:cxnSpLocks/>
          </p:cNvCxnSpPr>
          <p:nvPr/>
        </p:nvCxnSpPr>
        <p:spPr>
          <a:xfrm>
            <a:off x="1087655" y="2638910"/>
            <a:ext cx="3609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D9D0C8-EB7F-4D5C-D46D-7624C3D4DFDC}"/>
              </a:ext>
            </a:extLst>
          </p:cNvPr>
          <p:cNvSpPr txBox="1"/>
          <p:nvPr/>
        </p:nvSpPr>
        <p:spPr>
          <a:xfrm>
            <a:off x="100862" y="2520399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Missing cell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E013D3F-BE57-14A1-C512-AB146534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70148"/>
              </p:ext>
            </p:extLst>
          </p:nvPr>
        </p:nvGraphicFramePr>
        <p:xfrm>
          <a:off x="5628000" y="2396710"/>
          <a:ext cx="936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FD7EA03-F9A8-5B97-7684-BA51D4911495}"/>
              </a:ext>
            </a:extLst>
          </p:cNvPr>
          <p:cNvCxnSpPr>
            <a:cxnSpLocks/>
          </p:cNvCxnSpPr>
          <p:nvPr/>
        </p:nvCxnSpPr>
        <p:spPr>
          <a:xfrm flipV="1">
            <a:off x="6277448" y="3140496"/>
            <a:ext cx="0" cy="3844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F264C3-243B-0972-9E25-B21854136FD0}"/>
              </a:ext>
            </a:extLst>
          </p:cNvPr>
          <p:cNvSpPr txBox="1"/>
          <p:nvPr/>
        </p:nvSpPr>
        <p:spPr>
          <a:xfrm>
            <a:off x="5787006" y="3561555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L Tile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2F1B3-F389-7167-0DFD-25B481D5DC6A}"/>
              </a:ext>
            </a:extLst>
          </p:cNvPr>
          <p:cNvCxnSpPr>
            <a:cxnSpLocks/>
          </p:cNvCxnSpPr>
          <p:nvPr/>
        </p:nvCxnSpPr>
        <p:spPr>
          <a:xfrm>
            <a:off x="3096109" y="2152987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AFD3E2-E61C-62FC-CAAB-B3A34D6C1E07}"/>
              </a:ext>
            </a:extLst>
          </p:cNvPr>
          <p:cNvSpPr txBox="1"/>
          <p:nvPr/>
        </p:nvSpPr>
        <p:spPr>
          <a:xfrm>
            <a:off x="2660199" y="1885460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35585B-AD54-38E6-BFCD-F2CEC731F273}"/>
              </a:ext>
            </a:extLst>
          </p:cNvPr>
          <p:cNvCxnSpPr>
            <a:cxnSpLocks/>
          </p:cNvCxnSpPr>
          <p:nvPr/>
        </p:nvCxnSpPr>
        <p:spPr>
          <a:xfrm rot="16200000">
            <a:off x="3096109" y="2093631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FACBAE-9D86-6C85-B891-A6606CDDE8DF}"/>
              </a:ext>
            </a:extLst>
          </p:cNvPr>
          <p:cNvSpPr txBox="1"/>
          <p:nvPr/>
        </p:nvSpPr>
        <p:spPr>
          <a:xfrm>
            <a:off x="44723" y="4130993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193897-3A55-DBDE-05CA-059389F03BBB}"/>
              </a:ext>
            </a:extLst>
          </p:cNvPr>
          <p:cNvSpPr txBox="1"/>
          <p:nvPr/>
        </p:nvSpPr>
        <p:spPr>
          <a:xfrm>
            <a:off x="207554" y="2742604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(x, y)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B48A1-4034-680C-5B8B-305F61DE60A0}"/>
              </a:ext>
            </a:extLst>
          </p:cNvPr>
          <p:cNvSpPr txBox="1"/>
          <p:nvPr/>
        </p:nvSpPr>
        <p:spPr>
          <a:xfrm>
            <a:off x="3742101" y="2039185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y)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3F30325-64C8-647B-8D8C-04DD8B19B016}"/>
              </a:ext>
            </a:extLst>
          </p:cNvPr>
          <p:cNvCxnSpPr>
            <a:cxnSpLocks/>
          </p:cNvCxnSpPr>
          <p:nvPr/>
        </p:nvCxnSpPr>
        <p:spPr>
          <a:xfrm flipH="1">
            <a:off x="3378639" y="2234152"/>
            <a:ext cx="346338" cy="3678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B9D057-6CEE-FDB1-A022-385CED8E74A8}"/>
              </a:ext>
            </a:extLst>
          </p:cNvPr>
          <p:cNvSpPr txBox="1"/>
          <p:nvPr/>
        </p:nvSpPr>
        <p:spPr>
          <a:xfrm>
            <a:off x="237424" y="4773612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(x,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FA2254D-19F0-04B6-64E4-4BBB76562493}"/>
              </a:ext>
            </a:extLst>
          </p:cNvPr>
          <p:cNvCxnSpPr>
            <a:cxnSpLocks/>
          </p:cNvCxnSpPr>
          <p:nvPr/>
        </p:nvCxnSpPr>
        <p:spPr>
          <a:xfrm flipV="1">
            <a:off x="1003481" y="4517490"/>
            <a:ext cx="445081" cy="2911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623B99-2F84-ED04-F68A-A315838AC37C}"/>
              </a:ext>
            </a:extLst>
          </p:cNvPr>
          <p:cNvSpPr txBox="1"/>
          <p:nvPr/>
        </p:nvSpPr>
        <p:spPr>
          <a:xfrm>
            <a:off x="5292038" y="4427332"/>
            <a:ext cx="110091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8DDD02-5D44-10B2-8B7F-A164809B4F05}"/>
              </a:ext>
            </a:extLst>
          </p:cNvPr>
          <p:cNvCxnSpPr>
            <a:cxnSpLocks/>
          </p:cNvCxnSpPr>
          <p:nvPr/>
        </p:nvCxnSpPr>
        <p:spPr>
          <a:xfrm flipH="1">
            <a:off x="3434913" y="4518577"/>
            <a:ext cx="181904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060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320104"/>
              </p:ext>
            </p:extLst>
          </p:nvPr>
        </p:nvGraphicFramePr>
        <p:xfrm>
          <a:off x="125130" y="868119"/>
          <a:ext cx="6005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5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Skyline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평면에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 건물이 주어지면 겹친 선을 제거하여 지평선을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공통 바닥을 공유하고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(x-left, height, x-right)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[Multiset, Divide &amp; Conquer]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Skyline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53155"/>
              </p:ext>
            </p:extLst>
          </p:nvPr>
        </p:nvGraphicFramePr>
        <p:xfrm>
          <a:off x="6329318" y="868118"/>
          <a:ext cx="562197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238757202"/>
                    </a:ext>
                  </a:extLst>
                </a:gridCol>
              </a:tblGrid>
              <a:tr h="18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156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Building{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left, height,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Strip{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left, 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Strip(int l = 0, int h 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height =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friend class Skyline;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Skyline{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Strip*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Skyline(int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cap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Strip[c];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~Skyline() {delete[]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count() {return n;}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Append(Strip*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-&gt;height);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Print(){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].height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Skyline:: Skyline* Merge(Skyline* other){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Skyline* res = new Skyline(this-&gt;n + other-&gt;n);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 = 0, h2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this-&gt;n &amp;&amp; j &lt; other-&gt;n){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 &lt;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[j].left){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x1 =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h1 =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max(h1, 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res-&gt;Append(new Strip(x1,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x2 =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h2 =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max(h1, 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res-&gt;Append(new Strip(x2,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this-&gt;n){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res-&gt;Append(&amp;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&lt; other-&gt;n){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res-&gt;Append(&amp;other-&gt;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(vector&lt;Building&gt;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Skyline* res = new Skyline(2);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res-&gt;Append(new Strip(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[l].left,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[l].height));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res-&gt;Append(new Strip(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[l].right,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mid = (l + h)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mid+1, 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-&gt;Merge(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delete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delete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742E2D5-18C8-A286-6F96-5CEDADD9D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44773"/>
              </p:ext>
            </p:extLst>
          </p:nvPr>
        </p:nvGraphicFramePr>
        <p:xfrm>
          <a:off x="125130" y="1859841"/>
          <a:ext cx="2711768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94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00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Create_Skyline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wall;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l, h,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({l, -h});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({r, h});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skyline;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multiset&lt;int&gt;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w : wall){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wall_left_h.erase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wall_left_h.rbegin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top){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top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wall_left_h.rbegin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skyline.push_back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top));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skyline)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11, 5}, {2, 6, 7}, {3, 13,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{12, 7, 16}, {14, 3, 25}, {19, 18, 22},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{23, 13, 29}, {24, 4, 28}};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Create_Skyline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3254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8742"/>
              </p:ext>
            </p:extLst>
          </p:nvPr>
        </p:nvGraphicFramePr>
        <p:xfrm>
          <a:off x="125130" y="868119"/>
          <a:ext cx="735596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59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in a Row-wise and Column-wise Sorted 2D 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행과 열이 오름차순으로 정렬되었고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행렬에 있는지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O(r log c) [Divide &amp; Conquer], O(n)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Search in Sorted Array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49952"/>
              </p:ext>
            </p:extLst>
          </p:nvPr>
        </p:nvGraphicFramePr>
        <p:xfrm>
          <a:off x="7989964" y="871246"/>
          <a:ext cx="3846830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6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er,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er)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", " &lt;&lt; j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er ||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er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",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 key &amp;&amp; i+1 &lt;= 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i+1, er,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if(j-1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CEBEB06-D0D7-08D1-5444-236937FB4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43843"/>
              </p:ext>
            </p:extLst>
          </p:nvPr>
        </p:nvGraphicFramePr>
        <p:xfrm>
          <a:off x="322661" y="3166375"/>
          <a:ext cx="3276000" cy="32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216094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85893614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123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702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3470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057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5121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9A14F6-9269-BE5F-BC7F-12FE865A9364}"/>
              </a:ext>
            </a:extLst>
          </p:cNvPr>
          <p:cNvCxnSpPr>
            <a:cxnSpLocks/>
          </p:cNvCxnSpPr>
          <p:nvPr/>
        </p:nvCxnSpPr>
        <p:spPr>
          <a:xfrm>
            <a:off x="1957089" y="3015394"/>
            <a:ext cx="0" cy="367825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9270D7-C7CE-20FD-A60F-19CF2642322D}"/>
              </a:ext>
            </a:extLst>
          </p:cNvPr>
          <p:cNvSpPr txBox="1"/>
          <p:nvPr/>
        </p:nvSpPr>
        <p:spPr>
          <a:xfrm>
            <a:off x="1521179" y="275543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Mid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8DC902-7E3B-0F5E-7D73-3ED86B4E4CE6}"/>
              </a:ext>
            </a:extLst>
          </p:cNvPr>
          <p:cNvCxnSpPr>
            <a:cxnSpLocks/>
          </p:cNvCxnSpPr>
          <p:nvPr/>
        </p:nvCxnSpPr>
        <p:spPr>
          <a:xfrm rot="16200000">
            <a:off x="1957089" y="2967051"/>
            <a:ext cx="0" cy="367825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F2F10A2-56A2-35A7-631F-F218AB49A077}"/>
              </a:ext>
            </a:extLst>
          </p:cNvPr>
          <p:cNvSpPr/>
          <p:nvPr/>
        </p:nvSpPr>
        <p:spPr>
          <a:xfrm>
            <a:off x="1833713" y="4680999"/>
            <a:ext cx="246752" cy="2467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68BC07-F45B-5A29-A57E-53621A9C120B}"/>
              </a:ext>
            </a:extLst>
          </p:cNvPr>
          <p:cNvSpPr/>
          <p:nvPr/>
        </p:nvSpPr>
        <p:spPr>
          <a:xfrm>
            <a:off x="1730807" y="3166374"/>
            <a:ext cx="1892880" cy="1897937"/>
          </a:xfrm>
          <a:prstGeom prst="rect">
            <a:avLst/>
          </a:prstGeom>
          <a:solidFill>
            <a:srgbClr val="33CC3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8DD8CF-06B2-04C3-2067-ABD76D73E60E}"/>
              </a:ext>
            </a:extLst>
          </p:cNvPr>
          <p:cNvSpPr/>
          <p:nvPr/>
        </p:nvSpPr>
        <p:spPr>
          <a:xfrm>
            <a:off x="322660" y="5064318"/>
            <a:ext cx="3276000" cy="1378056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0F8168-BC2C-7F5E-6E92-928BA5A3F8EA}"/>
              </a:ext>
            </a:extLst>
          </p:cNvPr>
          <p:cNvSpPr/>
          <p:nvPr/>
        </p:nvSpPr>
        <p:spPr>
          <a:xfrm>
            <a:off x="322661" y="3172068"/>
            <a:ext cx="1408146" cy="3270305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41A02F9-E77D-0C92-F3A9-5D7DBB0F12FC}"/>
              </a:ext>
            </a:extLst>
          </p:cNvPr>
          <p:cNvGrpSpPr/>
          <p:nvPr/>
        </p:nvGrpSpPr>
        <p:grpSpPr>
          <a:xfrm>
            <a:off x="322660" y="1766336"/>
            <a:ext cx="1605581" cy="981787"/>
            <a:chOff x="3931544" y="3326347"/>
            <a:chExt cx="1605581" cy="98178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561C02-385A-AB9C-DEBC-1AA79F36B210}"/>
                </a:ext>
              </a:extLst>
            </p:cNvPr>
            <p:cNvSpPr/>
            <p:nvPr/>
          </p:nvSpPr>
          <p:spPr>
            <a:xfrm>
              <a:off x="3931545" y="3326347"/>
              <a:ext cx="264995" cy="265703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C9AD111-A78D-EC10-2954-AFAA39710D60}"/>
                </a:ext>
              </a:extLst>
            </p:cNvPr>
            <p:cNvSpPr/>
            <p:nvPr/>
          </p:nvSpPr>
          <p:spPr>
            <a:xfrm>
              <a:off x="3931544" y="3675698"/>
              <a:ext cx="264995" cy="26570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437EC8-E3C0-437E-017D-B163B8F1DECA}"/>
                </a:ext>
              </a:extLst>
            </p:cNvPr>
            <p:cNvSpPr/>
            <p:nvPr/>
          </p:nvSpPr>
          <p:spPr>
            <a:xfrm>
              <a:off x="3940895" y="4042431"/>
              <a:ext cx="264995" cy="265703"/>
            </a:xfrm>
            <a:prstGeom prst="rect">
              <a:avLst/>
            </a:prstGeom>
            <a:solidFill>
              <a:schemeClr val="accent4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CF102F-08F0-BD91-37BC-1D9A5B4131ED}"/>
                </a:ext>
              </a:extLst>
            </p:cNvPr>
            <p:cNvSpPr txBox="1"/>
            <p:nvPr/>
          </p:nvSpPr>
          <p:spPr>
            <a:xfrm>
              <a:off x="4252025" y="3359224"/>
              <a:ext cx="871819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Common</a:t>
              </a:r>
              <a:endParaRPr lang="ko-KR" altLang="en-US" sz="1400" baseline="-250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80E0E9-5480-3D9C-344D-3B5DBDD8CD99}"/>
                </a:ext>
              </a:extLst>
            </p:cNvPr>
            <p:cNvSpPr txBox="1"/>
            <p:nvPr/>
          </p:nvSpPr>
          <p:spPr>
            <a:xfrm>
              <a:off x="4252025" y="3351476"/>
              <a:ext cx="871819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Common</a:t>
              </a:r>
              <a:endParaRPr lang="ko-KR" altLang="en-US" sz="1400" baseline="-250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27B079-903C-E9FB-5E5F-D9DD562F7454}"/>
                </a:ext>
              </a:extLst>
            </p:cNvPr>
            <p:cNvSpPr txBox="1"/>
            <p:nvPr/>
          </p:nvSpPr>
          <p:spPr>
            <a:xfrm>
              <a:off x="4290894" y="3697561"/>
              <a:ext cx="1246231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Mid &lt; key</a:t>
              </a:r>
              <a:endParaRPr lang="ko-KR" altLang="en-US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E9CCC6-C207-F8FA-EE04-50D1DEA3F7CD}"/>
                </a:ext>
              </a:extLst>
            </p:cNvPr>
            <p:cNvSpPr txBox="1"/>
            <p:nvPr/>
          </p:nvSpPr>
          <p:spPr>
            <a:xfrm>
              <a:off x="4290893" y="4059328"/>
              <a:ext cx="1055108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Mid &gt; key</a:t>
              </a:r>
              <a:endParaRPr lang="ko-KR" altLang="en-US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99C6122-DBD5-9B8D-EDC1-062730BD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26875"/>
              </p:ext>
            </p:extLst>
          </p:nvPr>
        </p:nvGraphicFramePr>
        <p:xfrm>
          <a:off x="3869298" y="2544533"/>
          <a:ext cx="4013518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r, int l, int 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if(mat[r][mid]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if(mat[r][mid]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&lt;= key &amp;&amp; 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][c-1] &gt;=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0, c-1, key)){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found\n";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{10, 20, 30, 40},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{15, 25, 35, 45},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{27, 29, 37, 48},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{32, 33, 39, 50}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DE37417-E033-599E-8FB9-CB62BC4A4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368668"/>
              </p:ext>
            </p:extLst>
          </p:nvPr>
        </p:nvGraphicFramePr>
        <p:xfrm>
          <a:off x="8008681" y="2990359"/>
          <a:ext cx="384683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6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SearchAllSorted_Fast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key){//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small = mat[0][0], large = mat[n-1][n-1];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small || key &gt; large)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 j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j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found\n";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{10, 20, 30, 40},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{15, 25, 35, 45},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{27, 29, 37, 48},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{32, 33, 39, 50}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SearchAllSorted_Fast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6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79535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51987" y="5536480"/>
          <a:ext cx="1086010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1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884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rgbClr val="76717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0000FF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0000FF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Compare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910192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36620"/>
              </p:ext>
            </p:extLst>
          </p:nvPr>
        </p:nvGraphicFramePr>
        <p:xfrm>
          <a:off x="125130" y="868119"/>
          <a:ext cx="79870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positive, negative or zero using bit operators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비교없이 정수가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 bytes = 32 bits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Shift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(&gt;&gt;31)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부호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1,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 1 + n&gt;&gt;31 – (-n&gt;&gt;31) “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생략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-1~1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pos/neg/zero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29573"/>
              </p:ext>
            </p:extLst>
          </p:nvPr>
        </p:nvGraphicFramePr>
        <p:xfrm>
          <a:off x="125130" y="2883231"/>
          <a:ext cx="22450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index(int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1 +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 - 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check(int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s[] = { "negative", "zero", "positive"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is " &lt;&lt;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check(30);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check(-20);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7638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49518"/>
              </p:ext>
            </p:extLst>
          </p:nvPr>
        </p:nvGraphicFramePr>
        <p:xfrm>
          <a:off x="125130" y="868119"/>
          <a:ext cx="944276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divisible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숫자가 주어지면 특정 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나눠지는지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자리의 숫자가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자리의 숫자를 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나눠 떨어지면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두 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 떨어지면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10a+b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형식으로 바꾸고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a-2b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나누어 떨어지는지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n=3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때와 마찬가지로 각 자리 숫자를 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 떨어지는지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자리의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자리의 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% 11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 숫자에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숫자를 더한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 떨어질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2353  235 + 3*4 = 247  24 + 7*4 = 52  52 % 13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숫자를 더한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자리가 될 때까지 반복하고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divisible 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49340"/>
              </p:ext>
            </p:extLst>
          </p:nvPr>
        </p:nvGraphicFramePr>
        <p:xfrm>
          <a:off x="125130" y="5253475"/>
          <a:ext cx="1182970" cy="73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13708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99778"/>
              </p:ext>
            </p:extLst>
          </p:nvPr>
        </p:nvGraphicFramePr>
        <p:xfrm>
          <a:off x="125130" y="868119"/>
          <a:ext cx="944276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 &amp; GCD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LCM(a, b) = a * b / GCD(a, 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LCM(n) = x * LCM(n-1) / GCD(x, LCM(n-1)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GCD(b, a % b) [ b==0, return a]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GCD(b % a, a) [a==0, return b]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GCD(a, b, c) = GCD(a, GCD(b, c)) = GCD(GCD(a, b), c) = GCD(GCD(a, c), 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GCD(!, x)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LCM &amp; GCD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452272"/>
              </p:ext>
            </p:extLst>
          </p:nvPr>
        </p:nvGraphicFramePr>
        <p:xfrm>
          <a:off x="125130" y="2986444"/>
          <a:ext cx="183070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num1, int num2){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(num2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num1;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(num2, num1 % num2);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lcm_of_array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lcm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num1 = lcm;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num2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(num1, num2);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lcm = (lcm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lcm;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32FE05A-45D8-399D-82ED-726FB76E6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164218"/>
              </p:ext>
            </p:extLst>
          </p:nvPr>
        </p:nvGraphicFramePr>
        <p:xfrm>
          <a:off x="2085163" y="2998213"/>
          <a:ext cx="13655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(a &gt; 0 &amp;&amp; b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 &gt;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 = a %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 = b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18808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44276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253475"/>
          <a:ext cx="1182970" cy="73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88684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30198</TotalTime>
  <Words>96439</Words>
  <Application>Microsoft Office PowerPoint</Application>
  <PresentationFormat>와이드스크린</PresentationFormat>
  <Paragraphs>12235</Paragraphs>
  <Slides>205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205</vt:i4>
      </vt:variant>
    </vt:vector>
  </HeadingPairs>
  <TitlesOfParts>
    <vt:vector size="211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834</cp:revision>
  <dcterms:created xsi:type="dcterms:W3CDTF">2023-11-29T11:04:36Z</dcterms:created>
  <dcterms:modified xsi:type="dcterms:W3CDTF">2024-03-25T19:04:31Z</dcterms:modified>
</cp:coreProperties>
</file>